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3A0A68-6131-45C3-BFE7-0FF5C5480934}" v="37" dt="2020-12-11T16:29:27.216"/>
    <p1510:client id="{B212458B-FD21-4E8C-9B30-508D20C8AA7D}" v="9" dt="2020-12-11T16:33:56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Weir" userId="9d542620-7622-4587-bce0-919b6f306392" providerId="ADAL" clId="{B212458B-FD21-4E8C-9B30-508D20C8AA7D}"/>
    <pc:docChg chg="custSel modSld">
      <pc:chgData name="Christopher Weir" userId="9d542620-7622-4587-bce0-919b6f306392" providerId="ADAL" clId="{B212458B-FD21-4E8C-9B30-508D20C8AA7D}" dt="2020-12-11T16:33:56.311" v="8" actId="478"/>
      <pc:docMkLst>
        <pc:docMk/>
      </pc:docMkLst>
      <pc:sldChg chg="modSp">
        <pc:chgData name="Christopher Weir" userId="9d542620-7622-4587-bce0-919b6f306392" providerId="ADAL" clId="{B212458B-FD21-4E8C-9B30-508D20C8AA7D}" dt="2020-12-11T16:33:40.934" v="6" actId="20577"/>
        <pc:sldMkLst>
          <pc:docMk/>
          <pc:sldMk cId="971010346" sldId="256"/>
        </pc:sldMkLst>
        <pc:graphicFrameChg chg="modGraphic">
          <ac:chgData name="Christopher Weir" userId="9d542620-7622-4587-bce0-919b6f306392" providerId="ADAL" clId="{B212458B-FD21-4E8C-9B30-508D20C8AA7D}" dt="2020-12-11T16:33:40.934" v="6" actId="20577"/>
          <ac:graphicFrameMkLst>
            <pc:docMk/>
            <pc:sldMk cId="971010346" sldId="256"/>
            <ac:graphicFrameMk id="4" creationId="{4D5297A0-285B-40AE-BF21-B0D15CEF5A39}"/>
          </ac:graphicFrameMkLst>
        </pc:graphicFrameChg>
      </pc:sldChg>
      <pc:sldChg chg="delSp modSp">
        <pc:chgData name="Christopher Weir" userId="9d542620-7622-4587-bce0-919b6f306392" providerId="ADAL" clId="{B212458B-FD21-4E8C-9B30-508D20C8AA7D}" dt="2020-12-11T16:33:56.311" v="8" actId="478"/>
        <pc:sldMkLst>
          <pc:docMk/>
          <pc:sldMk cId="99934592" sldId="258"/>
        </pc:sldMkLst>
        <pc:spChg chg="del">
          <ac:chgData name="Christopher Weir" userId="9d542620-7622-4587-bce0-919b6f306392" providerId="ADAL" clId="{B212458B-FD21-4E8C-9B30-508D20C8AA7D}" dt="2020-12-11T16:33:56.311" v="8" actId="478"/>
          <ac:spMkLst>
            <pc:docMk/>
            <pc:sldMk cId="99934592" sldId="258"/>
            <ac:spMk id="3" creationId="{A9258022-BA07-4657-8839-5A52903C6899}"/>
          </ac:spMkLst>
        </pc:spChg>
        <pc:graphicFrameChg chg="modGraphic">
          <ac:chgData name="Christopher Weir" userId="9d542620-7622-4587-bce0-919b6f306392" providerId="ADAL" clId="{B212458B-FD21-4E8C-9B30-508D20C8AA7D}" dt="2020-12-11T16:33:48.134" v="7" actId="20577"/>
          <ac:graphicFrameMkLst>
            <pc:docMk/>
            <pc:sldMk cId="99934592" sldId="258"/>
            <ac:graphicFrameMk id="4" creationId="{4D5297A0-285B-40AE-BF21-B0D15CEF5A39}"/>
          </ac:graphicFrameMkLst>
        </pc:graphicFrameChg>
      </pc:sldChg>
    </pc:docChg>
  </pc:docChgLst>
  <pc:docChgLst>
    <pc:chgData name="Audrey Wallace" userId="d3e8070f-8c36-4437-88a7-a6659c7620fb" providerId="ADAL" clId="{183A0A68-6131-45C3-BFE7-0FF5C5480934}"/>
    <pc:docChg chg="modSld">
      <pc:chgData name="Audrey Wallace" userId="d3e8070f-8c36-4437-88a7-a6659c7620fb" providerId="ADAL" clId="{183A0A68-6131-45C3-BFE7-0FF5C5480934}" dt="2020-12-11T16:29:27.216" v="36" actId="20577"/>
      <pc:docMkLst>
        <pc:docMk/>
      </pc:docMkLst>
      <pc:sldChg chg="modSp">
        <pc:chgData name="Audrey Wallace" userId="d3e8070f-8c36-4437-88a7-a6659c7620fb" providerId="ADAL" clId="{183A0A68-6131-45C3-BFE7-0FF5C5480934}" dt="2020-12-11T16:29:27.216" v="36" actId="20577"/>
        <pc:sldMkLst>
          <pc:docMk/>
          <pc:sldMk cId="971010346" sldId="256"/>
        </pc:sldMkLst>
        <pc:graphicFrameChg chg="modGraphic">
          <ac:chgData name="Audrey Wallace" userId="d3e8070f-8c36-4437-88a7-a6659c7620fb" providerId="ADAL" clId="{183A0A68-6131-45C3-BFE7-0FF5C5480934}" dt="2020-12-11T16:29:27.216" v="36" actId="20577"/>
          <ac:graphicFrameMkLst>
            <pc:docMk/>
            <pc:sldMk cId="971010346" sldId="256"/>
            <ac:graphicFrameMk id="4" creationId="{4D5297A0-285B-40AE-BF21-B0D15CEF5A3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998B-186B-4A5C-8F8D-E24FDA36F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69C4F-C5AB-4EDC-945E-5D4CE619A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28DA6-8FC5-474A-B4A7-15CECB50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F6228-70C4-48FB-AC0C-D6E6BC26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12112-DA06-4E6A-BDD4-CCD13DDB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8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289C3-26E5-49D2-966B-036DB613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D41BB-1CC1-4880-9207-12CA84CFF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90FF2-4D7A-46EB-BA03-C6F95C90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CE8FE-2375-4B9A-8416-D05EA423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A42E5-241B-4220-9BC3-FEE3FE3B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9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59887-AA99-46F3-AFD8-A5A8C6783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CCAB1-EBBC-4DB9-A4D5-E7EFD7B22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E274C-628D-498A-885E-9D550674F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0B8E6-5501-43CC-9728-D680C738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48E7B-3030-46A4-AF89-F8902AD4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70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21731-5391-480C-B7E6-E678B937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6EE93-6BFF-48C6-B0BB-29E7FDF42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AA418-D5BE-4248-8008-4CC0CFBE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48AD6-7DAF-4C8E-AB35-16CCB12B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676F6-0641-40C5-8523-D0AFD720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F8D8-81D6-42BC-AFF2-3B305BA82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96A88-F5C5-4E19-8617-D629B1532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EE8F3-F9D9-4E0D-87EC-D70DB954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E05C4-75AE-4B62-8E3C-4BF026B1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F2F61-5C51-4582-BBE1-2A90E0A7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7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5500-FB43-4105-876F-522BA8AE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CC906-0E52-46A6-A5ED-343BFB443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46E40-A3F6-4A45-8592-93C59CD66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FB7CE-C8FB-4360-BF97-A708A91A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17778-1B78-44EE-9244-4B91EA66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2B044-C79B-482B-8DEE-ACF04DF8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31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A4B48-B282-41D0-A1E1-57C8F504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55017-38BA-462F-9E5F-5482324B0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0E71F-450C-459A-8A58-9EAC442E3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F2279-D97C-4D00-A834-9FDF3DF4E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2ACE4-8AE9-4740-9B12-BDA3CFC27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883794-1ACD-4CAC-A323-7B115706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41CBEF-CFF1-4336-AC50-F9534B612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D733-58D3-4CFE-A67A-A163BDA0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11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FF10-FF70-497D-9CF6-EF07E3772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D3023-9FD9-422D-88DD-21FBC373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D965B-34EC-4396-93AE-483D7F7EE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B1D4A-4A45-4745-A462-2FF0FF11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76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81448-1FB6-41BC-9AAB-C59D93F0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1F981E-9CD3-4600-968D-A97AAAA3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2888B-1297-4619-A6F1-11B65AFE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68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209-6E41-43CF-A24B-8239625D6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36164-04C2-4B67-9871-8797D53A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D58E0-E300-412D-BF5D-9A5EE076B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9124C-2F06-41DE-9EBC-A12EC03A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A7B1A-FF42-4CE5-B5CC-512B0B5D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6E239-AF07-4635-828D-0EA0A38F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16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2B8E-A6CE-4006-9C9A-77F9585A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C1462C-5BB6-4450-BF64-22C8EA934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A5D8A-A8CC-4104-9093-9AB882324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F5E78-D225-4D5A-9DBB-3A9358CB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A16F4-8605-4CED-8CB4-E92D0CB79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87730-EF01-4925-9D18-155FE3EE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4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B36CC-9660-41D9-AF9A-E85E711FB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F42B9-0747-4D9F-874F-6D9DE7555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42403-F866-4F38-9651-5FADC199C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94CBF-6B4E-4B23-A8F6-BFB46E54BA8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616B-1E48-4DB7-8142-006EB7DD8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6E0C1-9271-4212-BC6D-562281048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8A00-BFC2-4477-B230-B7B4BD4FA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8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258022-BA07-4657-8839-5A52903C68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5297A0-285B-40AE-BF21-B0D15CEF5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146506"/>
              </p:ext>
            </p:extLst>
          </p:nvPr>
        </p:nvGraphicFramePr>
        <p:xfrm>
          <a:off x="160868" y="454033"/>
          <a:ext cx="11700933" cy="6221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3333">
                  <a:extLst>
                    <a:ext uri="{9D8B030D-6E8A-4147-A177-3AD203B41FA5}">
                      <a16:colId xmlns:a16="http://schemas.microsoft.com/office/drawing/2014/main" val="604719220"/>
                    </a:ext>
                  </a:extLst>
                </a:gridCol>
                <a:gridCol w="5192744">
                  <a:extLst>
                    <a:ext uri="{9D8B030D-6E8A-4147-A177-3AD203B41FA5}">
                      <a16:colId xmlns:a16="http://schemas.microsoft.com/office/drawing/2014/main" val="3759037350"/>
                    </a:ext>
                  </a:extLst>
                </a:gridCol>
                <a:gridCol w="1657428">
                  <a:extLst>
                    <a:ext uri="{9D8B030D-6E8A-4147-A177-3AD203B41FA5}">
                      <a16:colId xmlns:a16="http://schemas.microsoft.com/office/drawing/2014/main" val="3588055804"/>
                    </a:ext>
                  </a:extLst>
                </a:gridCol>
                <a:gridCol w="1657428">
                  <a:extLst>
                    <a:ext uri="{9D8B030D-6E8A-4147-A177-3AD203B41FA5}">
                      <a16:colId xmlns:a16="http://schemas.microsoft.com/office/drawing/2014/main" val="4081290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/>
                        <a:t>Negative survey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Mitigating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Evolve Workstream(s)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Target Completion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25525"/>
                  </a:ext>
                </a:extLst>
              </a:tr>
              <a:tr h="1398842">
                <a:tc>
                  <a:txBody>
                    <a:bodyPr/>
                    <a:lstStyle/>
                    <a:p>
                      <a:pPr rtl="0" fontAlgn="base"/>
                      <a:r>
                        <a:rPr lang="en-GB" sz="12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42% of people do not think their pay is reasonable when compared to other people doing a similar job in other organisations</a:t>
                      </a: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We have engaged a consultant to undertake a scoping exercise of our pay and grading model. This will take plan Jan-March 2021 and their recommendations will be reviewed to inform a longer term plan.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A review of pay and grading will  ensure pay parity but it will not address the issues of market competition . We can however try to mitigate that by promoting our non-salary benefits more widely and positively.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Work is already underway to develop a new  interactive “full package” resource for staff and our new recruitment process has incorporated full benefits better into our recruitment website.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highlight>
                          <a:srgbClr val="FFFF00"/>
                        </a:highlight>
                      </a:endParaRPr>
                    </a:p>
                    <a:p>
                      <a:r>
                        <a:rPr lang="en-GB" sz="1200" b="1"/>
                        <a:t> Reach, See &amp; 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/>
                    </a:p>
                    <a:p>
                      <a:endParaRPr lang="en-GB" sz="1200" b="1"/>
                    </a:p>
                    <a:p>
                      <a:endParaRPr lang="en-GB" sz="1200" b="1"/>
                    </a:p>
                    <a:p>
                      <a:r>
                        <a:rPr lang="en-GB" sz="1200" b="1"/>
                        <a:t>31.3.21 for initial scoping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699860"/>
                  </a:ext>
                </a:extLst>
              </a:tr>
              <a:tr h="874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41% of people feel that pay doesn’t adequately reflect their performance </a:t>
                      </a: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Our current pay model is based incremental progression through tenure and is not related to performance, other than in exceptional circumstances.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To develop a more performance excellence based culture we have included driving and supporting excellent  performance as a requirement in our leadership development work.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Our development discussions going forward will now include a personal development plan to allow staff and their managers to clearly reflect on performance and development and set out career aspirations and required support.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/>
                    </a:p>
                    <a:p>
                      <a:r>
                        <a:rPr lang="en-GB" sz="1200" b="1"/>
                        <a:t>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/>
                    </a:p>
                    <a:p>
                      <a:r>
                        <a:rPr lang="en-GB" sz="1200" b="1"/>
                        <a:t>31.3.21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123187"/>
                  </a:ext>
                </a:extLst>
              </a:tr>
              <a:tr h="1923407">
                <a:tc>
                  <a:txBody>
                    <a:bodyPr/>
                    <a:lstStyle/>
                    <a:p>
                      <a:r>
                        <a:rPr lang="en-GB" sz="12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37% of people feel that change is not managed well in the SSSC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We are currently sourcing suppliers for our short term leadership development activity.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Part of the requirements are for the supplier  to deliver the practical and behavioural aspects managing change including involving staff and in  communicating effectively.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This is targeted at managers of all levels.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Longer term managing change will remain a key component in our leadership and management development programmes.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  <a:p>
                      <a:r>
                        <a:rPr lang="en-GB" sz="1200" b="1"/>
                        <a:t>SSSC &amp;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/>
                    </a:p>
                    <a:p>
                      <a:r>
                        <a:rPr lang="en-GB" sz="1200" b="1"/>
                        <a:t>31.1.31 for first tranche, ongoing thereafter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0103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4C8435E-41BF-47F4-BC8F-8D0F71BEC599}"/>
              </a:ext>
            </a:extLst>
          </p:cNvPr>
          <p:cNvSpPr txBox="1"/>
          <p:nvPr/>
        </p:nvSpPr>
        <p:spPr>
          <a:xfrm>
            <a:off x="3657600" y="81906"/>
            <a:ext cx="396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Survey – mitigation of our lowest ratings</a:t>
            </a:r>
          </a:p>
        </p:txBody>
      </p:sp>
    </p:spTree>
    <p:extLst>
      <p:ext uri="{BB962C8B-B14F-4D97-AF65-F5344CB8AC3E}">
        <p14:creationId xmlns:p14="http://schemas.microsoft.com/office/powerpoint/2010/main" val="97101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5297A0-285B-40AE-BF21-B0D15CEF5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18033"/>
              </p:ext>
            </p:extLst>
          </p:nvPr>
        </p:nvGraphicFramePr>
        <p:xfrm>
          <a:off x="160868" y="454033"/>
          <a:ext cx="11700933" cy="3724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3333">
                  <a:extLst>
                    <a:ext uri="{9D8B030D-6E8A-4147-A177-3AD203B41FA5}">
                      <a16:colId xmlns:a16="http://schemas.microsoft.com/office/drawing/2014/main" val="604719220"/>
                    </a:ext>
                  </a:extLst>
                </a:gridCol>
                <a:gridCol w="5192744">
                  <a:extLst>
                    <a:ext uri="{9D8B030D-6E8A-4147-A177-3AD203B41FA5}">
                      <a16:colId xmlns:a16="http://schemas.microsoft.com/office/drawing/2014/main" val="3759037350"/>
                    </a:ext>
                  </a:extLst>
                </a:gridCol>
                <a:gridCol w="1657428">
                  <a:extLst>
                    <a:ext uri="{9D8B030D-6E8A-4147-A177-3AD203B41FA5}">
                      <a16:colId xmlns:a16="http://schemas.microsoft.com/office/drawing/2014/main" val="3588055804"/>
                    </a:ext>
                  </a:extLst>
                </a:gridCol>
                <a:gridCol w="1657428">
                  <a:extLst>
                    <a:ext uri="{9D8B030D-6E8A-4147-A177-3AD203B41FA5}">
                      <a16:colId xmlns:a16="http://schemas.microsoft.com/office/drawing/2014/main" val="4081290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/>
                        <a:t>Negative survey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Mitigating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Evolve Workstream(s)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Target Completion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25525"/>
                  </a:ext>
                </a:extLst>
              </a:tr>
              <a:tr h="1529750">
                <a:tc>
                  <a:txBody>
                    <a:bodyPr/>
                    <a:lstStyle/>
                    <a:p>
                      <a:pPr rtl="0" fontAlgn="base"/>
                      <a:r>
                        <a:rPr lang="en-GB" sz="12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39% of people do not think that poor performance is dealt with effectively in their team.</a:t>
                      </a:r>
                      <a:endParaRPr lang="en-GB" sz="1200" b="0" i="0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We are developing our performance framework and investing in leadership and management development and training for all management levels within the SSSC.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highlight>
                          <a:srgbClr val="FFFF00"/>
                        </a:highlight>
                      </a:endParaRPr>
                    </a:p>
                    <a:p>
                      <a:r>
                        <a:rPr lang="en-GB" sz="1200" b="1"/>
                        <a:t> SSSC &amp;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/>
                    </a:p>
                    <a:p>
                      <a:endParaRPr lang="en-GB" sz="1200" b="1"/>
                    </a:p>
                    <a:p>
                      <a:endParaRPr lang="en-GB" sz="1200" b="1"/>
                    </a:p>
                    <a:p>
                      <a:r>
                        <a:rPr lang="en-GB" sz="1200" b="1"/>
                        <a:t>31.3.21 for initial scoping exercise.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699860"/>
                  </a:ext>
                </a:extLst>
              </a:tr>
              <a:tr h="874276">
                <a:tc>
                  <a:txBody>
                    <a:bodyPr/>
                    <a:lstStyle/>
                    <a:p>
                      <a:r>
                        <a:rPr lang="en-GB" sz="1200"/>
                        <a:t>42% of staff believe that senior management will take action on the results from this 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have developed the EVOLVE programme.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There is a specific site on the intranet dedicated to highlighting the programme and keeping people updated.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Progress is monitored at EMT level.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have recruited a dedicated Organisational Development function within the SSSC.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Executive Team produce regular videos updating staff of the key work areas of the programme.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Conclusion of EVOLVE programme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1231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4C8435E-41BF-47F4-BC8F-8D0F71BEC599}"/>
              </a:ext>
            </a:extLst>
          </p:cNvPr>
          <p:cNvSpPr txBox="1"/>
          <p:nvPr/>
        </p:nvSpPr>
        <p:spPr>
          <a:xfrm>
            <a:off x="3657600" y="81906"/>
            <a:ext cx="396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Survey – mitigation of our lowest ratings</a:t>
            </a:r>
          </a:p>
        </p:txBody>
      </p:sp>
    </p:spTree>
    <p:extLst>
      <p:ext uri="{BB962C8B-B14F-4D97-AF65-F5344CB8AC3E}">
        <p14:creationId xmlns:p14="http://schemas.microsoft.com/office/powerpoint/2010/main" val="99934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68C28310DF3642BEB5430C4CEC8E0F" ma:contentTypeVersion="10" ma:contentTypeDescription="Create a new document." ma:contentTypeScope="" ma:versionID="43bf6d71d29141d5a38c91117f4eb8f0">
  <xsd:schema xmlns:xsd="http://www.w3.org/2001/XMLSchema" xmlns:xs="http://www.w3.org/2001/XMLSchema" xmlns:p="http://schemas.microsoft.com/office/2006/metadata/properties" xmlns:ns2="81260669-d115-4df0-bb8c-fabed5f84429" xmlns:ns3="f79e49fc-880a-4dd1-bc54-b47559d70a83" targetNamespace="http://schemas.microsoft.com/office/2006/metadata/properties" ma:root="true" ma:fieldsID="82cf8978d4e7f628ec43c3518e8b153f" ns2:_="" ns3:_="">
    <xsd:import namespace="81260669-d115-4df0-bb8c-fabed5f84429"/>
    <xsd:import namespace="f79e49fc-880a-4dd1-bc54-b47559d70a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60669-d115-4df0-bb8c-fabed5f844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9e49fc-880a-4dd1-bc54-b47559d70a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F1B382-7E7B-4CC3-AAED-69D37C0EAB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B1766E-E29A-41C0-82CE-50E017CF66E8}">
  <ds:schemaRefs>
    <ds:schemaRef ds:uri="81260669-d115-4df0-bb8c-fabed5f84429"/>
    <ds:schemaRef ds:uri="f79e49fc-880a-4dd1-bc54-b47559d70a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D444E36-0A5E-49F8-8EAE-55E3F1709093}">
  <ds:schemaRefs>
    <ds:schemaRef ds:uri="81260669-d115-4df0-bb8c-fabed5f84429"/>
    <ds:schemaRef ds:uri="f79e49fc-880a-4dd1-bc54-b47559d70a8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Jamieson-Smith</dc:creator>
  <cp:revision>1</cp:revision>
  <dcterms:created xsi:type="dcterms:W3CDTF">2020-12-11T10:13:18Z</dcterms:created>
  <dcterms:modified xsi:type="dcterms:W3CDTF">2020-12-11T16:33:53Z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0x0101002168C28310DF3642BEB5430C4CEC8E0F</vt:lpwstr>
  </property>
</Properties>
</file>