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3" r:id="rId6"/>
    <p:sldMasterId id="2147483685" r:id="rId7"/>
  </p:sldMasterIdLst>
  <p:notesMasterIdLst>
    <p:notesMasterId r:id="rId42"/>
  </p:notesMasterIdLst>
  <p:sldIdLst>
    <p:sldId id="256" r:id="rId8"/>
    <p:sldId id="288" r:id="rId9"/>
    <p:sldId id="287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21" r:id="rId21"/>
    <p:sldId id="302" r:id="rId22"/>
    <p:sldId id="304" r:id="rId23"/>
    <p:sldId id="305" r:id="rId24"/>
    <p:sldId id="306" r:id="rId25"/>
    <p:sldId id="303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8" r:id="rId37"/>
    <p:sldId id="317" r:id="rId38"/>
    <p:sldId id="319" r:id="rId39"/>
    <p:sldId id="320" r:id="rId40"/>
    <p:sldId id="26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72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654669-D919-C986-90FF-AA8C4870B04C}" name="Lorraine Wakefield" initials="LW" userId="S::lorraine.wakefield@sssc.uk.com::9184b677-71f6-4055-b9f1-db159c2785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9"/>
    <a:srgbClr val="17375E"/>
    <a:srgbClr val="009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69615-09E2-4048-8751-C928AF20377F}" v="3" dt="2024-03-19T15:59:03.689"/>
    <p1510:client id="{95E4E05E-2151-4EDF-A12F-CEF55B616BB7}" v="4" dt="2024-03-19T17:06:20.773"/>
    <p1510:client id="{CD6AC59D-08C0-439C-B3A7-785DD26E892B}" v="16" dt="2024-03-19T16:09:41.394"/>
    <p1510:client id="{D5C0A080-169E-4686-8132-FA9E9189A25E}" v="3135" dt="2024-03-20T13:25:08.892"/>
    <p1510:client id="{E840CBC5-9869-473A-9777-45792B8BDA77}" v="2" dt="2024-03-19T15:29:18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4" y="546"/>
      </p:cViewPr>
      <p:guideLst>
        <p:guide orient="horz" pos="1049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17B1C-1222-4D89-A49B-CA7EFED23598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879D9F8-E53F-4D79-9884-5B1BBF635463}">
      <dgm:prSet phldrT="[Text]" custT="1"/>
      <dgm:spPr>
        <a:solidFill>
          <a:srgbClr val="00908E"/>
        </a:solidFill>
      </dgm:spPr>
      <dgm:t>
        <a:bodyPr/>
        <a:lstStyle/>
        <a:p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Structure of the Register</a:t>
          </a:r>
          <a:endParaRPr lang="en-GB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B13483-DBCE-4667-B73C-3DE55ABD9996}" type="parTrans" cxnId="{790F7B5E-3D16-44D4-AF2E-7C8F622AFE2D}">
      <dgm:prSet/>
      <dgm:spPr/>
      <dgm:t>
        <a:bodyPr/>
        <a:lstStyle/>
        <a:p>
          <a:endParaRPr lang="en-GB"/>
        </a:p>
      </dgm:t>
    </dgm:pt>
    <dgm:pt modelId="{1F3E1F2C-3F16-4A9A-9977-80F9AC446E95}" type="sibTrans" cxnId="{790F7B5E-3D16-44D4-AF2E-7C8F622AFE2D}">
      <dgm:prSet/>
      <dgm:spPr/>
      <dgm:t>
        <a:bodyPr/>
        <a:lstStyle/>
        <a:p>
          <a:endParaRPr lang="en-GB"/>
        </a:p>
      </dgm:t>
    </dgm:pt>
    <dgm:pt modelId="{46537AD3-804B-4363-8B57-1F2EABE28EC8}">
      <dgm:prSet phldrT="[Text]" custT="1"/>
      <dgm:spPr>
        <a:solidFill>
          <a:srgbClr val="004289"/>
        </a:solidFill>
      </dgm:spPr>
      <dgm:t>
        <a:bodyPr/>
        <a:lstStyle/>
        <a:p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Timescales for registration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8447FD0-747C-4DF8-81DF-1395A8815484}" type="parTrans" cxnId="{FB1B148C-BAB6-4C5C-AACC-3BF6970B315C}">
      <dgm:prSet/>
      <dgm:spPr/>
      <dgm:t>
        <a:bodyPr/>
        <a:lstStyle/>
        <a:p>
          <a:endParaRPr lang="en-GB"/>
        </a:p>
      </dgm:t>
    </dgm:pt>
    <dgm:pt modelId="{E0504512-36AB-4596-82BF-404FAEF3EB82}" type="sibTrans" cxnId="{FB1B148C-BAB6-4C5C-AACC-3BF6970B315C}">
      <dgm:prSet/>
      <dgm:spPr/>
      <dgm:t>
        <a:bodyPr/>
        <a:lstStyle/>
        <a:p>
          <a:endParaRPr lang="en-GB"/>
        </a:p>
      </dgm:t>
    </dgm:pt>
    <dgm:pt modelId="{A1034C59-ADB4-4A5C-BC75-999CFC7825EB}">
      <dgm:prSet phldrT="[Text]" custT="1"/>
      <dgm:spPr>
        <a:solidFill>
          <a:srgbClr val="00908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Continuous registration and the annual declaration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FDC2EDF-67A7-4902-AB72-F60476F77F59}" type="parTrans" cxnId="{A88171F4-7124-442B-AD48-6A06C1D4059A}">
      <dgm:prSet/>
      <dgm:spPr/>
      <dgm:t>
        <a:bodyPr/>
        <a:lstStyle/>
        <a:p>
          <a:endParaRPr lang="en-GB"/>
        </a:p>
      </dgm:t>
    </dgm:pt>
    <dgm:pt modelId="{2311E30C-9F48-4687-9312-09EA19A56314}" type="sibTrans" cxnId="{A88171F4-7124-442B-AD48-6A06C1D4059A}">
      <dgm:prSet/>
      <dgm:spPr/>
      <dgm:t>
        <a:bodyPr/>
        <a:lstStyle/>
        <a:p>
          <a:endParaRPr lang="en-GB"/>
        </a:p>
      </dgm:t>
    </dgm:pt>
    <dgm:pt modelId="{1DF525D3-9C84-40F7-9266-3E7D9BA36B52}">
      <dgm:prSet phldrT="[Text]" custT="1"/>
      <dgm:spPr>
        <a:solidFill>
          <a:srgbClr val="004289"/>
        </a:solidFill>
      </dgm:spPr>
      <dgm:t>
        <a:bodyPr/>
        <a:lstStyle/>
        <a:p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Public Register search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881EEB8-175B-4AEB-AFD5-F04D1DD97BC3}" type="parTrans" cxnId="{49FD5501-6615-4B3C-87FE-60F2B710BBAF}">
      <dgm:prSet/>
      <dgm:spPr/>
      <dgm:t>
        <a:bodyPr/>
        <a:lstStyle/>
        <a:p>
          <a:endParaRPr lang="en-GB"/>
        </a:p>
      </dgm:t>
    </dgm:pt>
    <dgm:pt modelId="{780D1522-D392-4333-BCA2-4521670FB60B}" type="sibTrans" cxnId="{49FD5501-6615-4B3C-87FE-60F2B710BBAF}">
      <dgm:prSet/>
      <dgm:spPr/>
      <dgm:t>
        <a:bodyPr/>
        <a:lstStyle/>
        <a:p>
          <a:endParaRPr lang="en-GB"/>
        </a:p>
      </dgm:t>
    </dgm:pt>
    <dgm:pt modelId="{ADC499CF-2BD1-4313-82D9-15B38EB4B081}">
      <dgm:prSet custT="1"/>
      <dgm:spPr>
        <a:solidFill>
          <a:srgbClr val="00908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Codes of Practice</a:t>
          </a:r>
        </a:p>
      </dgm:t>
    </dgm:pt>
    <dgm:pt modelId="{A19B4482-E0C6-4688-803B-7F274A54C1E8}" type="parTrans" cxnId="{E2842E61-A410-468A-9BF7-305F9DB36B15}">
      <dgm:prSet/>
      <dgm:spPr/>
      <dgm:t>
        <a:bodyPr/>
        <a:lstStyle/>
        <a:p>
          <a:endParaRPr lang="en-GB"/>
        </a:p>
      </dgm:t>
    </dgm:pt>
    <dgm:pt modelId="{FD3CC6ED-CE5B-4E7D-95FB-261C6222EA9A}" type="sibTrans" cxnId="{E2842E61-A410-468A-9BF7-305F9DB36B15}">
      <dgm:prSet/>
      <dgm:spPr/>
      <dgm:t>
        <a:bodyPr/>
        <a:lstStyle/>
        <a:p>
          <a:endParaRPr lang="en-GB"/>
        </a:p>
      </dgm:t>
    </dgm:pt>
    <dgm:pt modelId="{3D592D84-D4A4-4B50-A071-8833D3045AF6}">
      <dgm:prSet custT="1"/>
      <dgm:spPr>
        <a:solidFill>
          <a:srgbClr val="004289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New CPL requirements</a:t>
          </a:r>
        </a:p>
      </dgm:t>
    </dgm:pt>
    <dgm:pt modelId="{F6DC313E-E54C-4B35-AD96-C9F19F39DCD6}" type="parTrans" cxnId="{18446D35-409A-4BEF-A86C-D551D063D7AB}">
      <dgm:prSet/>
      <dgm:spPr/>
      <dgm:t>
        <a:bodyPr/>
        <a:lstStyle/>
        <a:p>
          <a:endParaRPr lang="en-GB"/>
        </a:p>
      </dgm:t>
    </dgm:pt>
    <dgm:pt modelId="{FD50A9F4-574C-4C84-BF17-9E95EBE7E67F}" type="sibTrans" cxnId="{18446D35-409A-4BEF-A86C-D551D063D7AB}">
      <dgm:prSet/>
      <dgm:spPr/>
      <dgm:t>
        <a:bodyPr/>
        <a:lstStyle/>
        <a:p>
          <a:endParaRPr lang="en-GB"/>
        </a:p>
      </dgm:t>
    </dgm:pt>
    <dgm:pt modelId="{B41BEF35-A2DC-47D9-B5A1-0EBD727A241E}">
      <dgm:prSet custT="1"/>
      <dgm:spPr>
        <a:solidFill>
          <a:srgbClr val="00908E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Qualification timescales</a:t>
          </a:r>
        </a:p>
      </dgm:t>
    </dgm:pt>
    <dgm:pt modelId="{5D4F3715-C05A-4C9F-8781-A12AB7B5223E}" type="parTrans" cxnId="{C5D5719B-9FC9-4B03-A108-FAC23D06A547}">
      <dgm:prSet/>
      <dgm:spPr/>
      <dgm:t>
        <a:bodyPr/>
        <a:lstStyle/>
        <a:p>
          <a:endParaRPr lang="en-GB"/>
        </a:p>
      </dgm:t>
    </dgm:pt>
    <dgm:pt modelId="{5FF1DBE9-C870-4D08-97A2-0A799FEE95F8}" type="sibTrans" cxnId="{C5D5719B-9FC9-4B03-A108-FAC23D06A547}">
      <dgm:prSet/>
      <dgm:spPr/>
      <dgm:t>
        <a:bodyPr/>
        <a:lstStyle/>
        <a:p>
          <a:endParaRPr lang="en-GB"/>
        </a:p>
      </dgm:t>
    </dgm:pt>
    <dgm:pt modelId="{711CFAC7-141F-44C4-9675-195209157E2D}">
      <dgm:prSet custT="1"/>
      <dgm:spPr>
        <a:solidFill>
          <a:srgbClr val="00908E"/>
        </a:solidFill>
      </dgm:spPr>
      <dgm:t>
        <a:bodyPr/>
        <a:lstStyle/>
        <a:p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Return to practice for social workers </a:t>
          </a:r>
        </a:p>
      </dgm:t>
    </dgm:pt>
    <dgm:pt modelId="{9A138204-5DB5-446A-BCFD-337301C95EB7}" type="parTrans" cxnId="{62F6468E-FB3E-4696-9B65-3B4E7497E688}">
      <dgm:prSet/>
      <dgm:spPr/>
      <dgm:t>
        <a:bodyPr/>
        <a:lstStyle/>
        <a:p>
          <a:endParaRPr lang="en-GB"/>
        </a:p>
      </dgm:t>
    </dgm:pt>
    <dgm:pt modelId="{CE9E931D-CB45-48A3-9ED5-5E42D9033EC0}" type="sibTrans" cxnId="{62F6468E-FB3E-4696-9B65-3B4E7497E688}">
      <dgm:prSet/>
      <dgm:spPr/>
      <dgm:t>
        <a:bodyPr/>
        <a:lstStyle/>
        <a:p>
          <a:endParaRPr lang="en-GB"/>
        </a:p>
      </dgm:t>
    </dgm:pt>
    <dgm:pt modelId="{8B1C0E44-81FA-4CE2-BE7D-1ED64CF2BE6F}">
      <dgm:prSet custT="1"/>
      <dgm:spPr>
        <a:solidFill>
          <a:srgbClr val="004289"/>
        </a:solidFill>
      </dgm:spPr>
      <dgm:t>
        <a:bodyPr/>
        <a:lstStyle/>
        <a:p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More flexible qualifications</a:t>
          </a:r>
        </a:p>
      </dgm:t>
    </dgm:pt>
    <dgm:pt modelId="{8E07F2FE-341B-4EBD-B785-480983C55352}" type="parTrans" cxnId="{D480B6A2-3187-4757-AC76-14EBDDFA0065}">
      <dgm:prSet/>
      <dgm:spPr/>
      <dgm:t>
        <a:bodyPr/>
        <a:lstStyle/>
        <a:p>
          <a:endParaRPr lang="en-GB"/>
        </a:p>
      </dgm:t>
    </dgm:pt>
    <dgm:pt modelId="{EFA47CE5-1D0B-476C-B465-12E7978949B8}" type="sibTrans" cxnId="{D480B6A2-3187-4757-AC76-14EBDDFA0065}">
      <dgm:prSet/>
      <dgm:spPr/>
      <dgm:t>
        <a:bodyPr/>
        <a:lstStyle/>
        <a:p>
          <a:endParaRPr lang="en-GB"/>
        </a:p>
      </dgm:t>
    </dgm:pt>
    <dgm:pt modelId="{19CF4F46-78DF-4B82-BB88-0A87222FCD5F}" type="pres">
      <dgm:prSet presAssocID="{44F17B1C-1222-4D89-A49B-CA7EFED23598}" presName="diagram" presStyleCnt="0">
        <dgm:presLayoutVars>
          <dgm:dir/>
          <dgm:resizeHandles val="exact"/>
        </dgm:presLayoutVars>
      </dgm:prSet>
      <dgm:spPr/>
    </dgm:pt>
    <dgm:pt modelId="{CA4018BD-6DD1-41A1-AEBE-0E6816F13063}" type="pres">
      <dgm:prSet presAssocID="{E879D9F8-E53F-4D79-9884-5B1BBF635463}" presName="node" presStyleLbl="node1" presStyleIdx="0" presStyleCnt="9">
        <dgm:presLayoutVars>
          <dgm:bulletEnabled val="1"/>
        </dgm:presLayoutVars>
      </dgm:prSet>
      <dgm:spPr/>
    </dgm:pt>
    <dgm:pt modelId="{9D8ECFD3-9B21-47EE-B24F-B3967B75FE8C}" type="pres">
      <dgm:prSet presAssocID="{1F3E1F2C-3F16-4A9A-9977-80F9AC446E95}" presName="sibTrans" presStyleCnt="0"/>
      <dgm:spPr/>
    </dgm:pt>
    <dgm:pt modelId="{577AC970-B8EC-49E5-8162-595AEFB4A664}" type="pres">
      <dgm:prSet presAssocID="{46537AD3-804B-4363-8B57-1F2EABE28EC8}" presName="node" presStyleLbl="node1" presStyleIdx="1" presStyleCnt="9" custLinFactNeighborY="358">
        <dgm:presLayoutVars>
          <dgm:bulletEnabled val="1"/>
        </dgm:presLayoutVars>
      </dgm:prSet>
      <dgm:spPr/>
    </dgm:pt>
    <dgm:pt modelId="{88F86CEC-7DC2-473F-BA35-18AEE3C674B7}" type="pres">
      <dgm:prSet presAssocID="{E0504512-36AB-4596-82BF-404FAEF3EB82}" presName="sibTrans" presStyleCnt="0"/>
      <dgm:spPr/>
    </dgm:pt>
    <dgm:pt modelId="{BDE3FDDE-813E-4306-91E2-980B297277C3}" type="pres">
      <dgm:prSet presAssocID="{A1034C59-ADB4-4A5C-BC75-999CFC7825EB}" presName="node" presStyleLbl="node1" presStyleIdx="2" presStyleCnt="9">
        <dgm:presLayoutVars>
          <dgm:bulletEnabled val="1"/>
        </dgm:presLayoutVars>
      </dgm:prSet>
      <dgm:spPr/>
    </dgm:pt>
    <dgm:pt modelId="{8F6F6BDC-BF70-497C-8158-D1A7C8AD535C}" type="pres">
      <dgm:prSet presAssocID="{2311E30C-9F48-4687-9312-09EA19A56314}" presName="sibTrans" presStyleCnt="0"/>
      <dgm:spPr/>
    </dgm:pt>
    <dgm:pt modelId="{BE4EB4E4-FBD4-4FB1-92E8-58D15D0C413D}" type="pres">
      <dgm:prSet presAssocID="{1DF525D3-9C84-40F7-9266-3E7D9BA36B52}" presName="node" presStyleLbl="node1" presStyleIdx="3" presStyleCnt="9" custLinFactNeighborX="972" custLinFactNeighborY="1587">
        <dgm:presLayoutVars>
          <dgm:bulletEnabled val="1"/>
        </dgm:presLayoutVars>
      </dgm:prSet>
      <dgm:spPr/>
    </dgm:pt>
    <dgm:pt modelId="{CC17747E-8582-4389-BDB5-E82EC1E44268}" type="pres">
      <dgm:prSet presAssocID="{780D1522-D392-4333-BCA2-4521670FB60B}" presName="sibTrans" presStyleCnt="0"/>
      <dgm:spPr/>
    </dgm:pt>
    <dgm:pt modelId="{BD41E490-EBC4-4A5F-99BA-1763650D5453}" type="pres">
      <dgm:prSet presAssocID="{ADC499CF-2BD1-4313-82D9-15B38EB4B081}" presName="node" presStyleLbl="node1" presStyleIdx="4" presStyleCnt="9" custLinFactNeighborX="0" custLinFactNeighborY="1410">
        <dgm:presLayoutVars>
          <dgm:bulletEnabled val="1"/>
        </dgm:presLayoutVars>
      </dgm:prSet>
      <dgm:spPr/>
    </dgm:pt>
    <dgm:pt modelId="{328C6EDF-254B-45CE-8B2F-5A48A28A7CBF}" type="pres">
      <dgm:prSet presAssocID="{FD3CC6ED-CE5B-4E7D-95FB-261C6222EA9A}" presName="sibTrans" presStyleCnt="0"/>
      <dgm:spPr/>
    </dgm:pt>
    <dgm:pt modelId="{20CB0427-91BA-4B44-B3D7-D4925A2DEDB9}" type="pres">
      <dgm:prSet presAssocID="{3D592D84-D4A4-4B50-A071-8833D3045AF6}" presName="node" presStyleLbl="node1" presStyleIdx="5" presStyleCnt="9" custLinFactX="-10000" custLinFactY="12658" custLinFactNeighborX="-100000" custLinFactNeighborY="100000">
        <dgm:presLayoutVars>
          <dgm:bulletEnabled val="1"/>
        </dgm:presLayoutVars>
      </dgm:prSet>
      <dgm:spPr/>
    </dgm:pt>
    <dgm:pt modelId="{B7F730FC-17BA-4EED-9A49-B75EB3F4D63C}" type="pres">
      <dgm:prSet presAssocID="{FD50A9F4-574C-4C84-BF17-9E95EBE7E67F}" presName="sibTrans" presStyleCnt="0"/>
      <dgm:spPr/>
    </dgm:pt>
    <dgm:pt modelId="{EC427E46-21ED-48C8-BE98-70D8E92546C0}" type="pres">
      <dgm:prSet presAssocID="{711CFAC7-141F-44C4-9675-195209157E2D}" presName="node" presStyleLbl="node1" presStyleIdx="6" presStyleCnt="9" custLinFactX="100000" custLinFactNeighborX="119738" custLinFactNeighborY="-4949">
        <dgm:presLayoutVars>
          <dgm:bulletEnabled val="1"/>
        </dgm:presLayoutVars>
      </dgm:prSet>
      <dgm:spPr/>
    </dgm:pt>
    <dgm:pt modelId="{495A2018-F0E5-48D3-9B9C-695A1A13A79C}" type="pres">
      <dgm:prSet presAssocID="{CE9E931D-CB45-48A3-9ED5-5E42D9033EC0}" presName="sibTrans" presStyleCnt="0"/>
      <dgm:spPr/>
    </dgm:pt>
    <dgm:pt modelId="{F562DF7D-CC5A-4B53-908E-C1CA7CB6528E}" type="pres">
      <dgm:prSet presAssocID="{B41BEF35-A2DC-47D9-B5A1-0EBD727A241E}" presName="node" presStyleLbl="node1" presStyleIdx="7" presStyleCnt="9" custLinFactX="-9242" custLinFactNeighborX="-100000" custLinFactNeighborY="-4229">
        <dgm:presLayoutVars>
          <dgm:bulletEnabled val="1"/>
        </dgm:presLayoutVars>
      </dgm:prSet>
      <dgm:spPr/>
    </dgm:pt>
    <dgm:pt modelId="{3E5254B8-97D3-41CC-83A7-68AD54D03FA9}" type="pres">
      <dgm:prSet presAssocID="{5FF1DBE9-C870-4D08-97A2-0A799FEE95F8}" presName="sibTrans" presStyleCnt="0"/>
      <dgm:spPr/>
    </dgm:pt>
    <dgm:pt modelId="{0F9DC14C-8655-41FF-8FF1-4C47240AC0D1}" type="pres">
      <dgm:prSet presAssocID="{8B1C0E44-81FA-4CE2-BE7D-1ED64CF2BE6F}" presName="node" presStyleLbl="node1" presStyleIdx="8" presStyleCnt="9" custLinFactY="-15586" custLinFactNeighborX="-1269" custLinFactNeighborY="-100000">
        <dgm:presLayoutVars>
          <dgm:bulletEnabled val="1"/>
        </dgm:presLayoutVars>
      </dgm:prSet>
      <dgm:spPr/>
    </dgm:pt>
  </dgm:ptLst>
  <dgm:cxnLst>
    <dgm:cxn modelId="{49FD5501-6615-4B3C-87FE-60F2B710BBAF}" srcId="{44F17B1C-1222-4D89-A49B-CA7EFED23598}" destId="{1DF525D3-9C84-40F7-9266-3E7D9BA36B52}" srcOrd="3" destOrd="0" parTransId="{7881EEB8-175B-4AEB-AFD5-F04D1DD97BC3}" sibTransId="{780D1522-D392-4333-BCA2-4521670FB60B}"/>
    <dgm:cxn modelId="{18446D35-409A-4BEF-A86C-D551D063D7AB}" srcId="{44F17B1C-1222-4D89-A49B-CA7EFED23598}" destId="{3D592D84-D4A4-4B50-A071-8833D3045AF6}" srcOrd="5" destOrd="0" parTransId="{F6DC313E-E54C-4B35-AD96-C9F19F39DCD6}" sibTransId="{FD50A9F4-574C-4C84-BF17-9E95EBE7E67F}"/>
    <dgm:cxn modelId="{60698A3C-9116-416F-9189-4D43BB0C8E88}" type="presOf" srcId="{44F17B1C-1222-4D89-A49B-CA7EFED23598}" destId="{19CF4F46-78DF-4B82-BB88-0A87222FCD5F}" srcOrd="0" destOrd="0" presId="urn:microsoft.com/office/officeart/2005/8/layout/default"/>
    <dgm:cxn modelId="{790F7B5E-3D16-44D4-AF2E-7C8F622AFE2D}" srcId="{44F17B1C-1222-4D89-A49B-CA7EFED23598}" destId="{E879D9F8-E53F-4D79-9884-5B1BBF635463}" srcOrd="0" destOrd="0" parTransId="{00B13483-DBCE-4667-B73C-3DE55ABD9996}" sibTransId="{1F3E1F2C-3F16-4A9A-9977-80F9AC446E95}"/>
    <dgm:cxn modelId="{03CC015F-4BDF-4612-BF7E-08070A0424B3}" type="presOf" srcId="{711CFAC7-141F-44C4-9675-195209157E2D}" destId="{EC427E46-21ED-48C8-BE98-70D8E92546C0}" srcOrd="0" destOrd="0" presId="urn:microsoft.com/office/officeart/2005/8/layout/default"/>
    <dgm:cxn modelId="{E2842E61-A410-468A-9BF7-305F9DB36B15}" srcId="{44F17B1C-1222-4D89-A49B-CA7EFED23598}" destId="{ADC499CF-2BD1-4313-82D9-15B38EB4B081}" srcOrd="4" destOrd="0" parTransId="{A19B4482-E0C6-4688-803B-7F274A54C1E8}" sibTransId="{FD3CC6ED-CE5B-4E7D-95FB-261C6222EA9A}"/>
    <dgm:cxn modelId="{4397CD63-7578-4D41-B6BF-ADA47FD323A6}" type="presOf" srcId="{E879D9F8-E53F-4D79-9884-5B1BBF635463}" destId="{CA4018BD-6DD1-41A1-AEBE-0E6816F13063}" srcOrd="0" destOrd="0" presId="urn:microsoft.com/office/officeart/2005/8/layout/default"/>
    <dgm:cxn modelId="{940AA16E-434E-42E4-AE12-25C799A61DF3}" type="presOf" srcId="{A1034C59-ADB4-4A5C-BC75-999CFC7825EB}" destId="{BDE3FDDE-813E-4306-91E2-980B297277C3}" srcOrd="0" destOrd="0" presId="urn:microsoft.com/office/officeart/2005/8/layout/default"/>
    <dgm:cxn modelId="{93B28B70-D7B2-408A-B7A7-6A3042EB891B}" type="presOf" srcId="{46537AD3-804B-4363-8B57-1F2EABE28EC8}" destId="{577AC970-B8EC-49E5-8162-595AEFB4A664}" srcOrd="0" destOrd="0" presId="urn:microsoft.com/office/officeart/2005/8/layout/default"/>
    <dgm:cxn modelId="{8C51D253-907C-412A-A11E-7875E26CBAF9}" type="presOf" srcId="{ADC499CF-2BD1-4313-82D9-15B38EB4B081}" destId="{BD41E490-EBC4-4A5F-99BA-1763650D5453}" srcOrd="0" destOrd="0" presId="urn:microsoft.com/office/officeart/2005/8/layout/default"/>
    <dgm:cxn modelId="{CE0D8E82-02B7-4BA9-90E2-92CBD39F6ED3}" type="presOf" srcId="{1DF525D3-9C84-40F7-9266-3E7D9BA36B52}" destId="{BE4EB4E4-FBD4-4FB1-92E8-58D15D0C413D}" srcOrd="0" destOrd="0" presId="urn:microsoft.com/office/officeart/2005/8/layout/default"/>
    <dgm:cxn modelId="{FB1B148C-BAB6-4C5C-AACC-3BF6970B315C}" srcId="{44F17B1C-1222-4D89-A49B-CA7EFED23598}" destId="{46537AD3-804B-4363-8B57-1F2EABE28EC8}" srcOrd="1" destOrd="0" parTransId="{18447FD0-747C-4DF8-81DF-1395A8815484}" sibTransId="{E0504512-36AB-4596-82BF-404FAEF3EB82}"/>
    <dgm:cxn modelId="{62F6468E-FB3E-4696-9B65-3B4E7497E688}" srcId="{44F17B1C-1222-4D89-A49B-CA7EFED23598}" destId="{711CFAC7-141F-44C4-9675-195209157E2D}" srcOrd="6" destOrd="0" parTransId="{9A138204-5DB5-446A-BCFD-337301C95EB7}" sibTransId="{CE9E931D-CB45-48A3-9ED5-5E42D9033EC0}"/>
    <dgm:cxn modelId="{C5D5719B-9FC9-4B03-A108-FAC23D06A547}" srcId="{44F17B1C-1222-4D89-A49B-CA7EFED23598}" destId="{B41BEF35-A2DC-47D9-B5A1-0EBD727A241E}" srcOrd="7" destOrd="0" parTransId="{5D4F3715-C05A-4C9F-8781-A12AB7B5223E}" sibTransId="{5FF1DBE9-C870-4D08-97A2-0A799FEE95F8}"/>
    <dgm:cxn modelId="{D480B6A2-3187-4757-AC76-14EBDDFA0065}" srcId="{44F17B1C-1222-4D89-A49B-CA7EFED23598}" destId="{8B1C0E44-81FA-4CE2-BE7D-1ED64CF2BE6F}" srcOrd="8" destOrd="0" parTransId="{8E07F2FE-341B-4EBD-B785-480983C55352}" sibTransId="{EFA47CE5-1D0B-476C-B465-12E7978949B8}"/>
    <dgm:cxn modelId="{584E59A3-3A9C-4590-9ACE-3FEDFF39D677}" type="presOf" srcId="{8B1C0E44-81FA-4CE2-BE7D-1ED64CF2BE6F}" destId="{0F9DC14C-8655-41FF-8FF1-4C47240AC0D1}" srcOrd="0" destOrd="0" presId="urn:microsoft.com/office/officeart/2005/8/layout/default"/>
    <dgm:cxn modelId="{EF6CD8DB-BE12-4DC8-A919-21D41FA6C9CE}" type="presOf" srcId="{3D592D84-D4A4-4B50-A071-8833D3045AF6}" destId="{20CB0427-91BA-4B44-B3D7-D4925A2DEDB9}" srcOrd="0" destOrd="0" presId="urn:microsoft.com/office/officeart/2005/8/layout/default"/>
    <dgm:cxn modelId="{A88171F4-7124-442B-AD48-6A06C1D4059A}" srcId="{44F17B1C-1222-4D89-A49B-CA7EFED23598}" destId="{A1034C59-ADB4-4A5C-BC75-999CFC7825EB}" srcOrd="2" destOrd="0" parTransId="{1FDC2EDF-67A7-4902-AB72-F60476F77F59}" sibTransId="{2311E30C-9F48-4687-9312-09EA19A56314}"/>
    <dgm:cxn modelId="{54E537FD-3D54-42D6-A9DB-DBA0541E4FB4}" type="presOf" srcId="{B41BEF35-A2DC-47D9-B5A1-0EBD727A241E}" destId="{F562DF7D-CC5A-4B53-908E-C1CA7CB6528E}" srcOrd="0" destOrd="0" presId="urn:microsoft.com/office/officeart/2005/8/layout/default"/>
    <dgm:cxn modelId="{1A6C7325-8A98-403F-916C-8B69DFB26CDB}" type="presParOf" srcId="{19CF4F46-78DF-4B82-BB88-0A87222FCD5F}" destId="{CA4018BD-6DD1-41A1-AEBE-0E6816F13063}" srcOrd="0" destOrd="0" presId="urn:microsoft.com/office/officeart/2005/8/layout/default"/>
    <dgm:cxn modelId="{8F73685F-6D85-4BF1-8149-2A8087BA3D5F}" type="presParOf" srcId="{19CF4F46-78DF-4B82-BB88-0A87222FCD5F}" destId="{9D8ECFD3-9B21-47EE-B24F-B3967B75FE8C}" srcOrd="1" destOrd="0" presId="urn:microsoft.com/office/officeart/2005/8/layout/default"/>
    <dgm:cxn modelId="{07C67B9C-30F0-498A-A4AA-752CC124C013}" type="presParOf" srcId="{19CF4F46-78DF-4B82-BB88-0A87222FCD5F}" destId="{577AC970-B8EC-49E5-8162-595AEFB4A664}" srcOrd="2" destOrd="0" presId="urn:microsoft.com/office/officeart/2005/8/layout/default"/>
    <dgm:cxn modelId="{DE30BE57-3B22-4862-AB0B-C9A9DC7C8081}" type="presParOf" srcId="{19CF4F46-78DF-4B82-BB88-0A87222FCD5F}" destId="{88F86CEC-7DC2-473F-BA35-18AEE3C674B7}" srcOrd="3" destOrd="0" presId="urn:microsoft.com/office/officeart/2005/8/layout/default"/>
    <dgm:cxn modelId="{2D9FC112-1206-4DEE-B702-408DF5764957}" type="presParOf" srcId="{19CF4F46-78DF-4B82-BB88-0A87222FCD5F}" destId="{BDE3FDDE-813E-4306-91E2-980B297277C3}" srcOrd="4" destOrd="0" presId="urn:microsoft.com/office/officeart/2005/8/layout/default"/>
    <dgm:cxn modelId="{A53955F2-5AE3-4E52-9303-C3571274E8E0}" type="presParOf" srcId="{19CF4F46-78DF-4B82-BB88-0A87222FCD5F}" destId="{8F6F6BDC-BF70-497C-8158-D1A7C8AD535C}" srcOrd="5" destOrd="0" presId="urn:microsoft.com/office/officeart/2005/8/layout/default"/>
    <dgm:cxn modelId="{2A6483BC-6925-4A47-8F2F-E7B982EF605D}" type="presParOf" srcId="{19CF4F46-78DF-4B82-BB88-0A87222FCD5F}" destId="{BE4EB4E4-FBD4-4FB1-92E8-58D15D0C413D}" srcOrd="6" destOrd="0" presId="urn:microsoft.com/office/officeart/2005/8/layout/default"/>
    <dgm:cxn modelId="{4586A4E1-57F2-4A2E-B3D4-6B544DB29A1C}" type="presParOf" srcId="{19CF4F46-78DF-4B82-BB88-0A87222FCD5F}" destId="{CC17747E-8582-4389-BDB5-E82EC1E44268}" srcOrd="7" destOrd="0" presId="urn:microsoft.com/office/officeart/2005/8/layout/default"/>
    <dgm:cxn modelId="{4150D722-B374-4B32-9362-7C26A6AD38C0}" type="presParOf" srcId="{19CF4F46-78DF-4B82-BB88-0A87222FCD5F}" destId="{BD41E490-EBC4-4A5F-99BA-1763650D5453}" srcOrd="8" destOrd="0" presId="urn:microsoft.com/office/officeart/2005/8/layout/default"/>
    <dgm:cxn modelId="{20916D76-4B83-4A97-8A9E-25A06CBDC5DC}" type="presParOf" srcId="{19CF4F46-78DF-4B82-BB88-0A87222FCD5F}" destId="{328C6EDF-254B-45CE-8B2F-5A48A28A7CBF}" srcOrd="9" destOrd="0" presId="urn:microsoft.com/office/officeart/2005/8/layout/default"/>
    <dgm:cxn modelId="{4E16C171-C258-4096-896F-6B0EB31338FC}" type="presParOf" srcId="{19CF4F46-78DF-4B82-BB88-0A87222FCD5F}" destId="{20CB0427-91BA-4B44-B3D7-D4925A2DEDB9}" srcOrd="10" destOrd="0" presId="urn:microsoft.com/office/officeart/2005/8/layout/default"/>
    <dgm:cxn modelId="{4BA27DAD-C0E9-4E3D-94F2-D19A8D1A22FA}" type="presParOf" srcId="{19CF4F46-78DF-4B82-BB88-0A87222FCD5F}" destId="{B7F730FC-17BA-4EED-9A49-B75EB3F4D63C}" srcOrd="11" destOrd="0" presId="urn:microsoft.com/office/officeart/2005/8/layout/default"/>
    <dgm:cxn modelId="{D0CD23FB-45CB-4A0E-9D1E-ECB3E972496B}" type="presParOf" srcId="{19CF4F46-78DF-4B82-BB88-0A87222FCD5F}" destId="{EC427E46-21ED-48C8-BE98-70D8E92546C0}" srcOrd="12" destOrd="0" presId="urn:microsoft.com/office/officeart/2005/8/layout/default"/>
    <dgm:cxn modelId="{7CE2E807-102B-44F0-AD6C-147CB1BD978D}" type="presParOf" srcId="{19CF4F46-78DF-4B82-BB88-0A87222FCD5F}" destId="{495A2018-F0E5-48D3-9B9C-695A1A13A79C}" srcOrd="13" destOrd="0" presId="urn:microsoft.com/office/officeart/2005/8/layout/default"/>
    <dgm:cxn modelId="{9A75E348-1768-47D1-A54D-8CFF09E2034E}" type="presParOf" srcId="{19CF4F46-78DF-4B82-BB88-0A87222FCD5F}" destId="{F562DF7D-CC5A-4B53-908E-C1CA7CB6528E}" srcOrd="14" destOrd="0" presId="urn:microsoft.com/office/officeart/2005/8/layout/default"/>
    <dgm:cxn modelId="{07244B70-5E41-4C50-B3CF-0101B26FB686}" type="presParOf" srcId="{19CF4F46-78DF-4B82-BB88-0A87222FCD5F}" destId="{3E5254B8-97D3-41CC-83A7-68AD54D03FA9}" srcOrd="15" destOrd="0" presId="urn:microsoft.com/office/officeart/2005/8/layout/default"/>
    <dgm:cxn modelId="{731FD4FE-2CCF-493D-93C1-16DC6C8A0427}" type="presParOf" srcId="{19CF4F46-78DF-4B82-BB88-0A87222FCD5F}" destId="{0F9DC14C-8655-41FF-8FF1-4C47240AC0D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112AC-B351-43CB-9260-640ED8B818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428B8E-D851-4A0A-920F-6EDCA6A57D92}">
      <dgm:prSet phldrT="[Text]" custT="1"/>
      <dgm:spPr>
        <a:solidFill>
          <a:srgbClr val="009090"/>
        </a:solidFill>
      </dgm:spPr>
      <dgm:t>
        <a:bodyPr/>
        <a:lstStyle/>
        <a:p>
          <a:r>
            <a:rPr 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Social workers</a:t>
          </a:r>
          <a:endParaRPr lang="en-GB" sz="20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9CE83E-F403-4D95-BDAE-ABF1B3D31CD5}" type="parTrans" cxnId="{AFE7A19A-D65C-438B-89F6-293593F5FB4D}">
      <dgm:prSet/>
      <dgm:spPr/>
      <dgm:t>
        <a:bodyPr/>
        <a:lstStyle/>
        <a:p>
          <a:endParaRPr lang="en-GB"/>
        </a:p>
      </dgm:t>
    </dgm:pt>
    <dgm:pt modelId="{680CDB25-72D9-4A5A-B2E1-27CAA134F84D}" type="sibTrans" cxnId="{AFE7A19A-D65C-438B-89F6-293593F5FB4D}">
      <dgm:prSet/>
      <dgm:spPr/>
      <dgm:t>
        <a:bodyPr/>
        <a:lstStyle/>
        <a:p>
          <a:endParaRPr lang="en-GB"/>
        </a:p>
      </dgm:t>
    </dgm:pt>
    <dgm:pt modelId="{63D6B231-FBEC-4887-ADAB-4AFD58A134DB}">
      <dgm:prSet phldrT="[Text]" custT="1"/>
      <dgm:spPr>
        <a:solidFill>
          <a:srgbClr val="02428A"/>
        </a:solidFill>
      </dgm:spPr>
      <dgm:t>
        <a:bodyPr/>
        <a:lstStyle/>
        <a:p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Social work students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59553961-C48D-481B-A98D-881BBF73FD9F}" type="parTrans" cxnId="{C868B51B-9CFA-4030-AE14-DBDF0A0912E5}">
      <dgm:prSet/>
      <dgm:spPr/>
      <dgm:t>
        <a:bodyPr/>
        <a:lstStyle/>
        <a:p>
          <a:endParaRPr lang="en-GB"/>
        </a:p>
      </dgm:t>
    </dgm:pt>
    <dgm:pt modelId="{9F0E7DBE-3811-4EFF-AD2E-A5BFCD51D32E}" type="sibTrans" cxnId="{C868B51B-9CFA-4030-AE14-DBDF0A0912E5}">
      <dgm:prSet/>
      <dgm:spPr/>
      <dgm:t>
        <a:bodyPr/>
        <a:lstStyle/>
        <a:p>
          <a:endParaRPr lang="en-GB"/>
        </a:p>
      </dgm:t>
    </dgm:pt>
    <dgm:pt modelId="{F7C36FC4-EE05-499D-9E0A-A927C465994B}">
      <dgm:prSet phldrT="[Text]" custT="1"/>
      <dgm:spPr>
        <a:solidFill>
          <a:srgbClr val="009090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Social care workforce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39FFA79B-7076-43D4-AF5C-1867ED310E6C}" type="parTrans" cxnId="{1065175D-FF9D-4322-AC38-46E5E7E4E913}">
      <dgm:prSet/>
      <dgm:spPr/>
      <dgm:t>
        <a:bodyPr/>
        <a:lstStyle/>
        <a:p>
          <a:endParaRPr lang="en-GB"/>
        </a:p>
      </dgm:t>
    </dgm:pt>
    <dgm:pt modelId="{E2378E60-835A-47B8-800C-CD8B0851A82F}" type="sibTrans" cxnId="{1065175D-FF9D-4322-AC38-46E5E7E4E913}">
      <dgm:prSet/>
      <dgm:spPr/>
      <dgm:t>
        <a:bodyPr/>
        <a:lstStyle/>
        <a:p>
          <a:endParaRPr lang="en-GB"/>
        </a:p>
      </dgm:t>
    </dgm:pt>
    <dgm:pt modelId="{EA3D2698-2233-449D-AAB9-AE6C0707C7C2}">
      <dgm:prSet phldrT="[Text]" custT="1"/>
      <dgm:spPr>
        <a:solidFill>
          <a:srgbClr val="02428A"/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Children and young people workforce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96D5951D-D820-48FF-BA1C-0DA9DF20CC36}" type="parTrans" cxnId="{8ECD92E7-7440-4586-B96E-E320EEAAE70E}">
      <dgm:prSet/>
      <dgm:spPr/>
      <dgm:t>
        <a:bodyPr/>
        <a:lstStyle/>
        <a:p>
          <a:endParaRPr lang="en-GB"/>
        </a:p>
      </dgm:t>
    </dgm:pt>
    <dgm:pt modelId="{2F16584A-3075-48A4-A682-BE5AB8EA17DB}" type="sibTrans" cxnId="{8ECD92E7-7440-4586-B96E-E320EEAAE70E}">
      <dgm:prSet/>
      <dgm:spPr/>
      <dgm:t>
        <a:bodyPr/>
        <a:lstStyle/>
        <a:p>
          <a:endParaRPr lang="en-GB"/>
        </a:p>
      </dgm:t>
    </dgm:pt>
    <dgm:pt modelId="{27F6D4F5-50ED-43F8-BAB6-61EC226DC3C6}" type="pres">
      <dgm:prSet presAssocID="{315112AC-B351-43CB-9260-640ED8B81877}" presName="diagram" presStyleCnt="0">
        <dgm:presLayoutVars>
          <dgm:dir/>
          <dgm:resizeHandles val="exact"/>
        </dgm:presLayoutVars>
      </dgm:prSet>
      <dgm:spPr/>
    </dgm:pt>
    <dgm:pt modelId="{1ADB4B32-4934-4FAF-AD38-D2A39AD4A602}" type="pres">
      <dgm:prSet presAssocID="{3E428B8E-D851-4A0A-920F-6EDCA6A57D92}" presName="node" presStyleLbl="node1" presStyleIdx="0" presStyleCnt="4">
        <dgm:presLayoutVars>
          <dgm:bulletEnabled val="1"/>
        </dgm:presLayoutVars>
      </dgm:prSet>
      <dgm:spPr/>
    </dgm:pt>
    <dgm:pt modelId="{B37BD3A1-F3EA-4BD2-8B67-F984D604D0DD}" type="pres">
      <dgm:prSet presAssocID="{680CDB25-72D9-4A5A-B2E1-27CAA134F84D}" presName="sibTrans" presStyleCnt="0"/>
      <dgm:spPr/>
    </dgm:pt>
    <dgm:pt modelId="{D643CFEA-E7BD-4B18-9854-3AF74EC62F9E}" type="pres">
      <dgm:prSet presAssocID="{63D6B231-FBEC-4887-ADAB-4AFD58A134DB}" presName="node" presStyleLbl="node1" presStyleIdx="1" presStyleCnt="4" custLinFactNeighborX="1125">
        <dgm:presLayoutVars>
          <dgm:bulletEnabled val="1"/>
        </dgm:presLayoutVars>
      </dgm:prSet>
      <dgm:spPr/>
    </dgm:pt>
    <dgm:pt modelId="{5233CB77-DB45-49C0-8B1A-6753E25556D8}" type="pres">
      <dgm:prSet presAssocID="{9F0E7DBE-3811-4EFF-AD2E-A5BFCD51D32E}" presName="sibTrans" presStyleCnt="0"/>
      <dgm:spPr/>
    </dgm:pt>
    <dgm:pt modelId="{7D6BEBEA-9C67-46B8-AD27-AB7B99DA3F18}" type="pres">
      <dgm:prSet presAssocID="{F7C36FC4-EE05-499D-9E0A-A927C465994B}" presName="node" presStyleLbl="node1" presStyleIdx="2" presStyleCnt="4" custLinFactX="10656" custLinFactNeighborX="100000" custLinFactNeighborY="-3607">
        <dgm:presLayoutVars>
          <dgm:bulletEnabled val="1"/>
        </dgm:presLayoutVars>
      </dgm:prSet>
      <dgm:spPr/>
    </dgm:pt>
    <dgm:pt modelId="{7B46C5D1-F6B1-4473-8C8C-054016AA90C6}" type="pres">
      <dgm:prSet presAssocID="{E2378E60-835A-47B8-800C-CD8B0851A82F}" presName="sibTrans" presStyleCnt="0"/>
      <dgm:spPr/>
    </dgm:pt>
    <dgm:pt modelId="{7BD698D0-12BB-4E6B-ACC2-01092F745CFF}" type="pres">
      <dgm:prSet presAssocID="{EA3D2698-2233-449D-AAB9-AE6C0707C7C2}" presName="node" presStyleLbl="node1" presStyleIdx="3" presStyleCnt="4" custLinFactX="-9711" custLinFactNeighborX="-100000" custLinFactNeighborY="-4657">
        <dgm:presLayoutVars>
          <dgm:bulletEnabled val="1"/>
        </dgm:presLayoutVars>
      </dgm:prSet>
      <dgm:spPr/>
    </dgm:pt>
  </dgm:ptLst>
  <dgm:cxnLst>
    <dgm:cxn modelId="{C868B51B-9CFA-4030-AE14-DBDF0A0912E5}" srcId="{315112AC-B351-43CB-9260-640ED8B81877}" destId="{63D6B231-FBEC-4887-ADAB-4AFD58A134DB}" srcOrd="1" destOrd="0" parTransId="{59553961-C48D-481B-A98D-881BBF73FD9F}" sibTransId="{9F0E7DBE-3811-4EFF-AD2E-A5BFCD51D32E}"/>
    <dgm:cxn modelId="{8DEF7E1E-B759-41B8-905B-9A3FE059C0F9}" type="presOf" srcId="{F7C36FC4-EE05-499D-9E0A-A927C465994B}" destId="{7D6BEBEA-9C67-46B8-AD27-AB7B99DA3F18}" srcOrd="0" destOrd="0" presId="urn:microsoft.com/office/officeart/2005/8/layout/default"/>
    <dgm:cxn modelId="{2130D234-1AA9-4E2A-8F76-21B228C12A41}" type="presOf" srcId="{3E428B8E-D851-4A0A-920F-6EDCA6A57D92}" destId="{1ADB4B32-4934-4FAF-AD38-D2A39AD4A602}" srcOrd="0" destOrd="0" presId="urn:microsoft.com/office/officeart/2005/8/layout/default"/>
    <dgm:cxn modelId="{1065175D-FF9D-4322-AC38-46E5E7E4E913}" srcId="{315112AC-B351-43CB-9260-640ED8B81877}" destId="{F7C36FC4-EE05-499D-9E0A-A927C465994B}" srcOrd="2" destOrd="0" parTransId="{39FFA79B-7076-43D4-AF5C-1867ED310E6C}" sibTransId="{E2378E60-835A-47B8-800C-CD8B0851A82F}"/>
    <dgm:cxn modelId="{AFE7A19A-D65C-438B-89F6-293593F5FB4D}" srcId="{315112AC-B351-43CB-9260-640ED8B81877}" destId="{3E428B8E-D851-4A0A-920F-6EDCA6A57D92}" srcOrd="0" destOrd="0" parTransId="{3A9CE83E-F403-4D95-BDAE-ABF1B3D31CD5}" sibTransId="{680CDB25-72D9-4A5A-B2E1-27CAA134F84D}"/>
    <dgm:cxn modelId="{6ADE0ABC-E39D-44AF-B76C-FC8E96163CE8}" type="presOf" srcId="{315112AC-B351-43CB-9260-640ED8B81877}" destId="{27F6D4F5-50ED-43F8-BAB6-61EC226DC3C6}" srcOrd="0" destOrd="0" presId="urn:microsoft.com/office/officeart/2005/8/layout/default"/>
    <dgm:cxn modelId="{8ECD92E7-7440-4586-B96E-E320EEAAE70E}" srcId="{315112AC-B351-43CB-9260-640ED8B81877}" destId="{EA3D2698-2233-449D-AAB9-AE6C0707C7C2}" srcOrd="3" destOrd="0" parTransId="{96D5951D-D820-48FF-BA1C-0DA9DF20CC36}" sibTransId="{2F16584A-3075-48A4-A682-BE5AB8EA17DB}"/>
    <dgm:cxn modelId="{C5CCF9EE-0FD7-4738-9874-99D5A8CAC13D}" type="presOf" srcId="{63D6B231-FBEC-4887-ADAB-4AFD58A134DB}" destId="{D643CFEA-E7BD-4B18-9854-3AF74EC62F9E}" srcOrd="0" destOrd="0" presId="urn:microsoft.com/office/officeart/2005/8/layout/default"/>
    <dgm:cxn modelId="{26310BF3-6F0F-4572-BEB5-744445B0696F}" type="presOf" srcId="{EA3D2698-2233-449D-AAB9-AE6C0707C7C2}" destId="{7BD698D0-12BB-4E6B-ACC2-01092F745CFF}" srcOrd="0" destOrd="0" presId="urn:microsoft.com/office/officeart/2005/8/layout/default"/>
    <dgm:cxn modelId="{71C16516-0FE5-4ADA-A2E9-320EC89A8AAD}" type="presParOf" srcId="{27F6D4F5-50ED-43F8-BAB6-61EC226DC3C6}" destId="{1ADB4B32-4934-4FAF-AD38-D2A39AD4A602}" srcOrd="0" destOrd="0" presId="urn:microsoft.com/office/officeart/2005/8/layout/default"/>
    <dgm:cxn modelId="{14CE4262-8CE9-46E7-8E7D-64D34F2D3F7B}" type="presParOf" srcId="{27F6D4F5-50ED-43F8-BAB6-61EC226DC3C6}" destId="{B37BD3A1-F3EA-4BD2-8B67-F984D604D0DD}" srcOrd="1" destOrd="0" presId="urn:microsoft.com/office/officeart/2005/8/layout/default"/>
    <dgm:cxn modelId="{630FD22B-45EF-4E82-BBA9-F41178869DAA}" type="presParOf" srcId="{27F6D4F5-50ED-43F8-BAB6-61EC226DC3C6}" destId="{D643CFEA-E7BD-4B18-9854-3AF74EC62F9E}" srcOrd="2" destOrd="0" presId="urn:microsoft.com/office/officeart/2005/8/layout/default"/>
    <dgm:cxn modelId="{F2A1F0DB-19D6-4EEB-90EA-73A8D0EA587F}" type="presParOf" srcId="{27F6D4F5-50ED-43F8-BAB6-61EC226DC3C6}" destId="{5233CB77-DB45-49C0-8B1A-6753E25556D8}" srcOrd="3" destOrd="0" presId="urn:microsoft.com/office/officeart/2005/8/layout/default"/>
    <dgm:cxn modelId="{59F114A3-8C42-4378-8BE4-A7D92960A625}" type="presParOf" srcId="{27F6D4F5-50ED-43F8-BAB6-61EC226DC3C6}" destId="{7D6BEBEA-9C67-46B8-AD27-AB7B99DA3F18}" srcOrd="4" destOrd="0" presId="urn:microsoft.com/office/officeart/2005/8/layout/default"/>
    <dgm:cxn modelId="{C069E0F3-43B7-4629-BE69-06C01A41E00F}" type="presParOf" srcId="{27F6D4F5-50ED-43F8-BAB6-61EC226DC3C6}" destId="{7B46C5D1-F6B1-4473-8C8C-054016AA90C6}" srcOrd="5" destOrd="0" presId="urn:microsoft.com/office/officeart/2005/8/layout/default"/>
    <dgm:cxn modelId="{F95E0368-6478-41D7-9101-5F3D0E936016}" type="presParOf" srcId="{27F6D4F5-50ED-43F8-BAB6-61EC226DC3C6}" destId="{7BD698D0-12BB-4E6B-ACC2-01092F745C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FBD1A-1A12-467C-A02C-F0F4FA691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8B02A-32CC-4199-A498-F6C56319A7D8}">
      <dgm:prSet custT="1"/>
      <dgm:spPr>
        <a:solidFill>
          <a:srgbClr val="02428A"/>
        </a:solidFill>
      </dgm:spPr>
      <dgm:t>
        <a:bodyPr/>
        <a:lstStyle/>
        <a:p>
          <a:pPr algn="l"/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There will be less confusion for workers applying for registration for the first time.</a:t>
          </a:r>
        </a:p>
      </dgm:t>
    </dgm:pt>
    <dgm:pt modelId="{17148296-367F-4F5E-90CD-AF9B29EB630D}" type="parTrans" cxnId="{1EBC8662-84B4-4567-A3E8-CC25C15A74CE}">
      <dgm:prSet/>
      <dgm:spPr/>
      <dgm:t>
        <a:bodyPr/>
        <a:lstStyle/>
        <a:p>
          <a:endParaRPr lang="en-US"/>
        </a:p>
      </dgm:t>
    </dgm:pt>
    <dgm:pt modelId="{01010A63-9299-4E3B-9380-5B69CFE79035}" type="sibTrans" cxnId="{1EBC8662-84B4-4567-A3E8-CC25C15A74CE}">
      <dgm:prSet/>
      <dgm:spPr/>
      <dgm:t>
        <a:bodyPr/>
        <a:lstStyle/>
        <a:p>
          <a:endParaRPr lang="en-US"/>
        </a:p>
      </dgm:t>
    </dgm:pt>
    <dgm:pt modelId="{4656D407-398C-4B76-BF0A-005DD502DEE7}">
      <dgm:prSet custT="1"/>
      <dgm:spPr>
        <a:solidFill>
          <a:srgbClr val="02428A"/>
        </a:solidFill>
      </dgm:spPr>
      <dgm:t>
        <a:bodyPr/>
        <a:lstStyle/>
        <a:p>
          <a:r>
            <a:rPr lang="en-GB" sz="2000" b="0" i="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Workers can update changes to their employment, including their level of job role, both through the annual declaration or at any other time using MySSSC. </a:t>
          </a:r>
          <a:endParaRPr lang="en-US" sz="2000" b="0" i="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3B9AFCF-E50E-40CD-8AC6-042DBE2DDDEE}" type="parTrans" cxnId="{582F6AC3-3C91-4245-B1F5-2CE87E6120F6}">
      <dgm:prSet/>
      <dgm:spPr/>
      <dgm:t>
        <a:bodyPr/>
        <a:lstStyle/>
        <a:p>
          <a:endParaRPr lang="en-US"/>
        </a:p>
      </dgm:t>
    </dgm:pt>
    <dgm:pt modelId="{A41403F5-125A-4E84-BB78-7EEF3BA56FE2}" type="sibTrans" cxnId="{582F6AC3-3C91-4245-B1F5-2CE87E6120F6}">
      <dgm:prSet/>
      <dgm:spPr/>
      <dgm:t>
        <a:bodyPr/>
        <a:lstStyle/>
        <a:p>
          <a:endParaRPr lang="en-US"/>
        </a:p>
      </dgm:t>
    </dgm:pt>
    <dgm:pt modelId="{DE54C9B2-1580-4A05-98B0-B8CF0A989672}">
      <dgm:prSet custT="1"/>
      <dgm:spPr>
        <a:solidFill>
          <a:srgbClr val="02428A"/>
        </a:solidFill>
      </dgm:spPr>
      <dgm:t>
        <a:bodyPr/>
        <a:lstStyle/>
        <a:p>
          <a:r>
            <a:rPr lang="en-GB" sz="2000" b="0" i="0">
              <a:latin typeface="Verdana" panose="020B0604030504040204" pitchFamily="34" charset="0"/>
              <a:ea typeface="Verdana" panose="020B0604030504040204" pitchFamily="34" charset="0"/>
            </a:rPr>
            <a:t>Employers will be notified if a worker makes changes to their employment.</a:t>
          </a:r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F5F0FA-5E19-4C3F-8085-0B3A7B07C7A7}" type="parTrans" cxnId="{FD6AE8BA-9B0B-4950-989E-8876E230D919}">
      <dgm:prSet/>
      <dgm:spPr/>
      <dgm:t>
        <a:bodyPr/>
        <a:lstStyle/>
        <a:p>
          <a:endParaRPr lang="en-US"/>
        </a:p>
      </dgm:t>
    </dgm:pt>
    <dgm:pt modelId="{370A3C7C-005D-4252-95E3-D45A7CEC3744}" type="sibTrans" cxnId="{FD6AE8BA-9B0B-4950-989E-8876E230D919}">
      <dgm:prSet/>
      <dgm:spPr/>
      <dgm:t>
        <a:bodyPr/>
        <a:lstStyle/>
        <a:p>
          <a:endParaRPr lang="en-US"/>
        </a:p>
      </dgm:t>
    </dgm:pt>
    <dgm:pt modelId="{39963C5D-7148-4D6D-A01A-E5F06C6AD29B}">
      <dgm:prSet custT="1"/>
      <dgm:spPr>
        <a:solidFill>
          <a:srgbClr val="02428A"/>
        </a:soli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Those endorsing applications will add the worker’s care service(s), the type(s) of service and their level(s) of job role.</a:t>
          </a:r>
          <a:endParaRPr lang="en-US" sz="2000" b="0" i="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CC51528-CF25-4A95-80E7-505EF2791A74}" type="parTrans" cxnId="{9C15CB65-EC30-4333-B10C-CB92BDA6F371}">
      <dgm:prSet/>
      <dgm:spPr/>
      <dgm:t>
        <a:bodyPr/>
        <a:lstStyle/>
        <a:p>
          <a:endParaRPr lang="en-GB"/>
        </a:p>
      </dgm:t>
    </dgm:pt>
    <dgm:pt modelId="{E7526137-E759-49FA-B149-6B89986B146E}" type="sibTrans" cxnId="{9C15CB65-EC30-4333-B10C-CB92BDA6F371}">
      <dgm:prSet/>
      <dgm:spPr/>
      <dgm:t>
        <a:bodyPr/>
        <a:lstStyle/>
        <a:p>
          <a:endParaRPr lang="en-GB"/>
        </a:p>
      </dgm:t>
    </dgm:pt>
    <dgm:pt modelId="{202988B1-DC76-4D77-91AA-F1149563AA87}" type="pres">
      <dgm:prSet presAssocID="{695FBD1A-1A12-467C-A02C-F0F4FA6916FA}" presName="linear" presStyleCnt="0">
        <dgm:presLayoutVars>
          <dgm:animLvl val="lvl"/>
          <dgm:resizeHandles val="exact"/>
        </dgm:presLayoutVars>
      </dgm:prSet>
      <dgm:spPr/>
    </dgm:pt>
    <dgm:pt modelId="{7BB48535-8F96-4FC6-9974-AE4DCABFD059}" type="pres">
      <dgm:prSet presAssocID="{0D98B02A-32CC-4199-A498-F6C56319A7D8}" presName="parentText" presStyleLbl="node1" presStyleIdx="0" presStyleCnt="4" custScaleY="71565" custLinFactY="-21102" custLinFactNeighborX="279" custLinFactNeighborY="-100000">
        <dgm:presLayoutVars>
          <dgm:chMax val="0"/>
          <dgm:bulletEnabled val="1"/>
        </dgm:presLayoutVars>
      </dgm:prSet>
      <dgm:spPr/>
    </dgm:pt>
    <dgm:pt modelId="{215F7E8F-3D09-4D21-A0C6-4162678E6F27}" type="pres">
      <dgm:prSet presAssocID="{01010A63-9299-4E3B-9380-5B69CFE79035}" presName="spacer" presStyleCnt="0"/>
      <dgm:spPr/>
    </dgm:pt>
    <dgm:pt modelId="{7A20F0B3-FF0A-4E13-9712-517827130EF6}" type="pres">
      <dgm:prSet presAssocID="{4656D407-398C-4B76-BF0A-005DD502DEE7}" presName="parentText" presStyleLbl="node1" presStyleIdx="1" presStyleCnt="4" custScaleX="99746" custScaleY="104528" custLinFactY="64804" custLinFactNeighborX="-127" custLinFactNeighborY="100000">
        <dgm:presLayoutVars>
          <dgm:chMax val="0"/>
          <dgm:bulletEnabled val="1"/>
        </dgm:presLayoutVars>
      </dgm:prSet>
      <dgm:spPr/>
    </dgm:pt>
    <dgm:pt modelId="{4E3D125F-7A8E-418D-89C4-9D0209FD8458}" type="pres">
      <dgm:prSet presAssocID="{A41403F5-125A-4E84-BB78-7EEF3BA56FE2}" presName="spacer" presStyleCnt="0"/>
      <dgm:spPr/>
    </dgm:pt>
    <dgm:pt modelId="{7DD18389-CA40-44C7-8B56-EA8BC60173F2}" type="pres">
      <dgm:prSet presAssocID="{DE54C9B2-1580-4A05-98B0-B8CF0A989672}" presName="parentText" presStyleLbl="node1" presStyleIdx="2" presStyleCnt="4" custScaleY="75043" custLinFactY="63350" custLinFactNeighborY="100000">
        <dgm:presLayoutVars>
          <dgm:chMax val="0"/>
          <dgm:bulletEnabled val="1"/>
        </dgm:presLayoutVars>
      </dgm:prSet>
      <dgm:spPr/>
    </dgm:pt>
    <dgm:pt modelId="{3E1BCD73-52EB-4E20-AD2F-1D6ED128A489}" type="pres">
      <dgm:prSet presAssocID="{370A3C7C-005D-4252-95E3-D45A7CEC3744}" presName="spacer" presStyleCnt="0"/>
      <dgm:spPr/>
    </dgm:pt>
    <dgm:pt modelId="{6F880310-7F09-4BCD-8A3B-55E8A9029003}" type="pres">
      <dgm:prSet presAssocID="{39963C5D-7148-4D6D-A01A-E5F06C6AD29B}" presName="parentText" presStyleLbl="node1" presStyleIdx="3" presStyleCnt="4" custScaleY="71565" custLinFactY="-181373" custLinFactNeighborY="-200000">
        <dgm:presLayoutVars>
          <dgm:chMax val="0"/>
          <dgm:bulletEnabled val="1"/>
        </dgm:presLayoutVars>
      </dgm:prSet>
      <dgm:spPr/>
    </dgm:pt>
  </dgm:ptLst>
  <dgm:cxnLst>
    <dgm:cxn modelId="{30442409-9809-410A-93C3-45D48E6674E1}" type="presOf" srcId="{39963C5D-7148-4D6D-A01A-E5F06C6AD29B}" destId="{6F880310-7F09-4BCD-8A3B-55E8A9029003}" srcOrd="0" destOrd="0" presId="urn:microsoft.com/office/officeart/2005/8/layout/vList2"/>
    <dgm:cxn modelId="{C86A8F32-A4CD-4067-AF69-A415A95FF00C}" type="presOf" srcId="{4656D407-398C-4B76-BF0A-005DD502DEE7}" destId="{7A20F0B3-FF0A-4E13-9712-517827130EF6}" srcOrd="0" destOrd="0" presId="urn:microsoft.com/office/officeart/2005/8/layout/vList2"/>
    <dgm:cxn modelId="{1EBC8662-84B4-4567-A3E8-CC25C15A74CE}" srcId="{695FBD1A-1A12-467C-A02C-F0F4FA6916FA}" destId="{0D98B02A-32CC-4199-A498-F6C56319A7D8}" srcOrd="0" destOrd="0" parTransId="{17148296-367F-4F5E-90CD-AF9B29EB630D}" sibTransId="{01010A63-9299-4E3B-9380-5B69CFE79035}"/>
    <dgm:cxn modelId="{9C15CB65-EC30-4333-B10C-CB92BDA6F371}" srcId="{695FBD1A-1A12-467C-A02C-F0F4FA6916FA}" destId="{39963C5D-7148-4D6D-A01A-E5F06C6AD29B}" srcOrd="3" destOrd="0" parTransId="{ECC51528-CF25-4A95-80E7-505EF2791A74}" sibTransId="{E7526137-E759-49FA-B149-6B89986B146E}"/>
    <dgm:cxn modelId="{49AC9254-F3E3-48A3-8A7B-406E2A4EBBC8}" type="presOf" srcId="{695FBD1A-1A12-467C-A02C-F0F4FA6916FA}" destId="{202988B1-DC76-4D77-91AA-F1149563AA87}" srcOrd="0" destOrd="0" presId="urn:microsoft.com/office/officeart/2005/8/layout/vList2"/>
    <dgm:cxn modelId="{6D331A8F-79E4-4F50-BB99-47E226F8C9C8}" type="presOf" srcId="{0D98B02A-32CC-4199-A498-F6C56319A7D8}" destId="{7BB48535-8F96-4FC6-9974-AE4DCABFD059}" srcOrd="0" destOrd="0" presId="urn:microsoft.com/office/officeart/2005/8/layout/vList2"/>
    <dgm:cxn modelId="{FD6AE8BA-9B0B-4950-989E-8876E230D919}" srcId="{695FBD1A-1A12-467C-A02C-F0F4FA6916FA}" destId="{DE54C9B2-1580-4A05-98B0-B8CF0A989672}" srcOrd="2" destOrd="0" parTransId="{57F5F0FA-5E19-4C3F-8085-0B3A7B07C7A7}" sibTransId="{370A3C7C-005D-4252-95E3-D45A7CEC3744}"/>
    <dgm:cxn modelId="{582F6AC3-3C91-4245-B1F5-2CE87E6120F6}" srcId="{695FBD1A-1A12-467C-A02C-F0F4FA6916FA}" destId="{4656D407-398C-4B76-BF0A-005DD502DEE7}" srcOrd="1" destOrd="0" parTransId="{73B9AFCF-E50E-40CD-8AC6-042DBE2DDDEE}" sibTransId="{A41403F5-125A-4E84-BB78-7EEF3BA56FE2}"/>
    <dgm:cxn modelId="{D51B73EE-E7C4-447A-B375-43A98572F86E}" type="presOf" srcId="{DE54C9B2-1580-4A05-98B0-B8CF0A989672}" destId="{7DD18389-CA40-44C7-8B56-EA8BC60173F2}" srcOrd="0" destOrd="0" presId="urn:microsoft.com/office/officeart/2005/8/layout/vList2"/>
    <dgm:cxn modelId="{CD95E9D4-3C8D-41C0-82CC-45E78B959C7D}" type="presParOf" srcId="{202988B1-DC76-4D77-91AA-F1149563AA87}" destId="{7BB48535-8F96-4FC6-9974-AE4DCABFD059}" srcOrd="0" destOrd="0" presId="urn:microsoft.com/office/officeart/2005/8/layout/vList2"/>
    <dgm:cxn modelId="{92408F0F-2BA5-4538-8C29-2AC6F5A33AFE}" type="presParOf" srcId="{202988B1-DC76-4D77-91AA-F1149563AA87}" destId="{215F7E8F-3D09-4D21-A0C6-4162678E6F27}" srcOrd="1" destOrd="0" presId="urn:microsoft.com/office/officeart/2005/8/layout/vList2"/>
    <dgm:cxn modelId="{EA8A366C-1C1E-4CA2-B40A-14F1FC78051E}" type="presParOf" srcId="{202988B1-DC76-4D77-91AA-F1149563AA87}" destId="{7A20F0B3-FF0A-4E13-9712-517827130EF6}" srcOrd="2" destOrd="0" presId="urn:microsoft.com/office/officeart/2005/8/layout/vList2"/>
    <dgm:cxn modelId="{A5A36B36-B546-482F-9C0C-1FA26FE6A743}" type="presParOf" srcId="{202988B1-DC76-4D77-91AA-F1149563AA87}" destId="{4E3D125F-7A8E-418D-89C4-9D0209FD8458}" srcOrd="3" destOrd="0" presId="urn:microsoft.com/office/officeart/2005/8/layout/vList2"/>
    <dgm:cxn modelId="{1DB2F931-C633-4C6E-A2B8-BB54FC26A919}" type="presParOf" srcId="{202988B1-DC76-4D77-91AA-F1149563AA87}" destId="{7DD18389-CA40-44C7-8B56-EA8BC60173F2}" srcOrd="4" destOrd="0" presId="urn:microsoft.com/office/officeart/2005/8/layout/vList2"/>
    <dgm:cxn modelId="{331CEF0E-F4EF-4994-AF1D-943D5FA49F30}" type="presParOf" srcId="{202988B1-DC76-4D77-91AA-F1149563AA87}" destId="{3E1BCD73-52EB-4E20-AD2F-1D6ED128A489}" srcOrd="5" destOrd="0" presId="urn:microsoft.com/office/officeart/2005/8/layout/vList2"/>
    <dgm:cxn modelId="{B5C24E65-83EA-4536-B6B2-1E2D1CA3EA99}" type="presParOf" srcId="{202988B1-DC76-4D77-91AA-F1149563AA87}" destId="{6F880310-7F09-4BCD-8A3B-55E8A90290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FBD1A-1A12-467C-A02C-F0F4FA691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F7F07-1CFD-455D-8AED-52B1190C3EDE}">
      <dgm:prSet custT="1"/>
      <dgm:spPr>
        <a:solidFill>
          <a:srgbClr val="004289"/>
        </a:solidFill>
      </dgm:spPr>
      <dgm:t>
        <a:bodyPr/>
        <a:lstStyle/>
        <a:p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Workers must be registered within six months of starting in their role.</a:t>
          </a:r>
        </a:p>
      </dgm:t>
    </dgm:pt>
    <dgm:pt modelId="{881B035C-DE45-42F9-92D1-7A25D879ECB7}" type="parTrans" cxnId="{AB0F0097-164C-4FCA-B3C9-0A3AF9D8BD65}">
      <dgm:prSet/>
      <dgm:spPr/>
      <dgm:t>
        <a:bodyPr/>
        <a:lstStyle/>
        <a:p>
          <a:endParaRPr lang="en-GB"/>
        </a:p>
      </dgm:t>
    </dgm:pt>
    <dgm:pt modelId="{D4076065-3314-4FCF-A9EF-5FB63B9F80FB}" type="sibTrans" cxnId="{AB0F0097-164C-4FCA-B3C9-0A3AF9D8BD65}">
      <dgm:prSet/>
      <dgm:spPr/>
      <dgm:t>
        <a:bodyPr/>
        <a:lstStyle/>
        <a:p>
          <a:endParaRPr lang="en-GB"/>
        </a:p>
      </dgm:t>
    </dgm:pt>
    <dgm:pt modelId="{91F34C15-6834-4099-B53A-8C9188994A8F}">
      <dgm:prSet custT="1"/>
      <dgm:spPr>
        <a:solidFill>
          <a:srgbClr val="004289"/>
        </a:solidFill>
      </dgm:spPr>
      <dgm:t>
        <a:bodyPr/>
        <a:lstStyle/>
        <a:p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There will be a new requirement for workers to </a:t>
          </a:r>
          <a:r>
            <a:rPr lang="en-US" sz="2000" b="1">
              <a:latin typeface="Verdana" panose="020B0604030504040204" pitchFamily="34" charset="0"/>
              <a:ea typeface="Verdana" panose="020B0604030504040204" pitchFamily="34" charset="0"/>
            </a:rPr>
            <a:t>apply</a:t>
          </a:r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 for registration within three months of starting in their role.</a:t>
          </a:r>
        </a:p>
      </dgm:t>
    </dgm:pt>
    <dgm:pt modelId="{0EB9B6A6-159F-4F8E-AB35-07A83B6D7D60}" type="parTrans" cxnId="{43AE7019-52B6-4842-8B48-278997C68B99}">
      <dgm:prSet/>
      <dgm:spPr/>
      <dgm:t>
        <a:bodyPr/>
        <a:lstStyle/>
        <a:p>
          <a:endParaRPr lang="en-GB"/>
        </a:p>
      </dgm:t>
    </dgm:pt>
    <dgm:pt modelId="{F89A0DEC-A3E7-42DD-9D0D-B49CC9E673B5}" type="sibTrans" cxnId="{43AE7019-52B6-4842-8B48-278997C68B99}">
      <dgm:prSet/>
      <dgm:spPr/>
      <dgm:t>
        <a:bodyPr/>
        <a:lstStyle/>
        <a:p>
          <a:endParaRPr lang="en-GB"/>
        </a:p>
      </dgm:t>
    </dgm:pt>
    <dgm:pt modelId="{202988B1-DC76-4D77-91AA-F1149563AA87}" type="pres">
      <dgm:prSet presAssocID="{695FBD1A-1A12-467C-A02C-F0F4FA6916FA}" presName="linear" presStyleCnt="0">
        <dgm:presLayoutVars>
          <dgm:animLvl val="lvl"/>
          <dgm:resizeHandles val="exact"/>
        </dgm:presLayoutVars>
      </dgm:prSet>
      <dgm:spPr/>
    </dgm:pt>
    <dgm:pt modelId="{285F8E83-1F26-454F-96D5-D873008EC1B2}" type="pres">
      <dgm:prSet presAssocID="{A80F7F07-1CFD-455D-8AED-52B1190C3EDE}" presName="parentText" presStyleLbl="node1" presStyleIdx="0" presStyleCnt="2" custScaleY="106600" custLinFactY="-560" custLinFactNeighborY="-100000">
        <dgm:presLayoutVars>
          <dgm:chMax val="0"/>
          <dgm:bulletEnabled val="1"/>
        </dgm:presLayoutVars>
      </dgm:prSet>
      <dgm:spPr/>
    </dgm:pt>
    <dgm:pt modelId="{141F965F-3DF0-498A-87D4-C157E208CA01}" type="pres">
      <dgm:prSet presAssocID="{D4076065-3314-4FCF-A9EF-5FB63B9F80FB}" presName="spacer" presStyleCnt="0"/>
      <dgm:spPr/>
    </dgm:pt>
    <dgm:pt modelId="{9A708A5D-D929-4897-A620-D908376749DE}" type="pres">
      <dgm:prSet presAssocID="{91F34C15-6834-4099-B53A-8C9188994A8F}" presName="parentText" presStyleLbl="node1" presStyleIdx="1" presStyleCnt="2" custScaleY="111722" custLinFactNeighborY="17386">
        <dgm:presLayoutVars>
          <dgm:chMax val="0"/>
          <dgm:bulletEnabled val="1"/>
        </dgm:presLayoutVars>
      </dgm:prSet>
      <dgm:spPr/>
    </dgm:pt>
  </dgm:ptLst>
  <dgm:cxnLst>
    <dgm:cxn modelId="{43AE7019-52B6-4842-8B48-278997C68B99}" srcId="{695FBD1A-1A12-467C-A02C-F0F4FA6916FA}" destId="{91F34C15-6834-4099-B53A-8C9188994A8F}" srcOrd="1" destOrd="0" parTransId="{0EB9B6A6-159F-4F8E-AB35-07A83B6D7D60}" sibTransId="{F89A0DEC-A3E7-42DD-9D0D-B49CC9E673B5}"/>
    <dgm:cxn modelId="{0255CB72-55A4-4E1A-99CB-29297E5E329F}" type="presOf" srcId="{91F34C15-6834-4099-B53A-8C9188994A8F}" destId="{9A708A5D-D929-4897-A620-D908376749DE}" srcOrd="0" destOrd="0" presId="urn:microsoft.com/office/officeart/2005/8/layout/vList2"/>
    <dgm:cxn modelId="{49AC9254-F3E3-48A3-8A7B-406E2A4EBBC8}" type="presOf" srcId="{695FBD1A-1A12-467C-A02C-F0F4FA6916FA}" destId="{202988B1-DC76-4D77-91AA-F1149563AA87}" srcOrd="0" destOrd="0" presId="urn:microsoft.com/office/officeart/2005/8/layout/vList2"/>
    <dgm:cxn modelId="{AB0F0097-164C-4FCA-B3C9-0A3AF9D8BD65}" srcId="{695FBD1A-1A12-467C-A02C-F0F4FA6916FA}" destId="{A80F7F07-1CFD-455D-8AED-52B1190C3EDE}" srcOrd="0" destOrd="0" parTransId="{881B035C-DE45-42F9-92D1-7A25D879ECB7}" sibTransId="{D4076065-3314-4FCF-A9EF-5FB63B9F80FB}"/>
    <dgm:cxn modelId="{44EDF0DA-50F4-4176-B9BB-1BA6A17F859A}" type="presOf" srcId="{A80F7F07-1CFD-455D-8AED-52B1190C3EDE}" destId="{285F8E83-1F26-454F-96D5-D873008EC1B2}" srcOrd="0" destOrd="0" presId="urn:microsoft.com/office/officeart/2005/8/layout/vList2"/>
    <dgm:cxn modelId="{077A65AD-4B0A-4B80-B48A-641519D3D154}" type="presParOf" srcId="{202988B1-DC76-4D77-91AA-F1149563AA87}" destId="{285F8E83-1F26-454F-96D5-D873008EC1B2}" srcOrd="0" destOrd="0" presId="urn:microsoft.com/office/officeart/2005/8/layout/vList2"/>
    <dgm:cxn modelId="{4173EA00-491E-426D-BF36-DFF9D236E1D3}" type="presParOf" srcId="{202988B1-DC76-4D77-91AA-F1149563AA87}" destId="{141F965F-3DF0-498A-87D4-C157E208CA01}" srcOrd="1" destOrd="0" presId="urn:microsoft.com/office/officeart/2005/8/layout/vList2"/>
    <dgm:cxn modelId="{8ABB5412-8821-4D25-93E5-407420CB1AAC}" type="presParOf" srcId="{202988B1-DC76-4D77-91AA-F1149563AA87}" destId="{9A708A5D-D929-4897-A620-D908376749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FBD1A-1A12-467C-A02C-F0F4FA691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FBE40-0092-45EC-91C6-CEAAB1AE26A7}">
      <dgm:prSet custT="1"/>
      <dgm:spPr>
        <a:solidFill>
          <a:srgbClr val="02428A"/>
        </a:solidFill>
      </dgm:spPr>
      <dgm:t>
        <a:bodyPr/>
        <a:lstStyle/>
        <a:p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Registrants won’t need to renew registration every five years.</a:t>
          </a:r>
        </a:p>
      </dgm:t>
    </dgm:pt>
    <dgm:pt modelId="{2E0ABDB4-37B6-421A-8622-F97E370C8D48}" type="parTrans" cxnId="{10C4AD80-B494-475C-B858-2C3A79EAC20B}">
      <dgm:prSet/>
      <dgm:spPr/>
      <dgm:t>
        <a:bodyPr/>
        <a:lstStyle/>
        <a:p>
          <a:endParaRPr lang="en-US"/>
        </a:p>
      </dgm:t>
    </dgm:pt>
    <dgm:pt modelId="{EABC82EA-C937-4AB4-B752-4306A97EA1DB}" type="sibTrans" cxnId="{10C4AD80-B494-475C-B858-2C3A79EAC20B}">
      <dgm:prSet/>
      <dgm:spPr/>
      <dgm:t>
        <a:bodyPr/>
        <a:lstStyle/>
        <a:p>
          <a:endParaRPr lang="en-US"/>
        </a:p>
      </dgm:t>
    </dgm:pt>
    <dgm:pt modelId="{A80F7F07-1CFD-455D-8AED-52B1190C3EDE}">
      <dgm:prSet custT="1"/>
      <dgm:spPr>
        <a:solidFill>
          <a:srgbClr val="02428A"/>
        </a:solidFill>
      </dgm:spPr>
      <dgm:t>
        <a:bodyPr/>
        <a:lstStyle/>
        <a:p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They will complete an annual declaration. We’ve designed this be a quick check-in to provide any updates to personal or employment details, confirm they’ve completed CPL and pay the fee.</a:t>
          </a:r>
          <a:endParaRPr lang="en-US" sz="1400" kern="1200"/>
        </a:p>
      </dgm:t>
    </dgm:pt>
    <dgm:pt modelId="{881B035C-DE45-42F9-92D1-7A25D879ECB7}" type="parTrans" cxnId="{AB0F0097-164C-4FCA-B3C9-0A3AF9D8BD65}">
      <dgm:prSet/>
      <dgm:spPr/>
      <dgm:t>
        <a:bodyPr/>
        <a:lstStyle/>
        <a:p>
          <a:endParaRPr lang="en-GB"/>
        </a:p>
      </dgm:t>
    </dgm:pt>
    <dgm:pt modelId="{D4076065-3314-4FCF-A9EF-5FB63B9F80FB}" type="sibTrans" cxnId="{AB0F0097-164C-4FCA-B3C9-0A3AF9D8BD65}">
      <dgm:prSet/>
      <dgm:spPr/>
      <dgm:t>
        <a:bodyPr/>
        <a:lstStyle/>
        <a:p>
          <a:endParaRPr lang="en-GB"/>
        </a:p>
      </dgm:t>
    </dgm:pt>
    <dgm:pt modelId="{8E324C64-266C-4BDC-9ED0-EDDB12CBB155}">
      <dgm:prSet custT="1"/>
      <dgm:spPr>
        <a:solidFill>
          <a:srgbClr val="02428A"/>
        </a:solidFill>
      </dgm:spPr>
      <dgm:t>
        <a:bodyPr/>
        <a:lstStyle/>
        <a:p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This will help keep the Register more up to date.</a:t>
          </a:r>
        </a:p>
      </dgm:t>
    </dgm:pt>
    <dgm:pt modelId="{8BC9FA5A-3EE9-4760-9A20-B5AA100E4725}" type="parTrans" cxnId="{843F17DF-BA92-4E3B-B4BB-962A0687C569}">
      <dgm:prSet/>
      <dgm:spPr/>
      <dgm:t>
        <a:bodyPr/>
        <a:lstStyle/>
        <a:p>
          <a:endParaRPr lang="en-GB"/>
        </a:p>
      </dgm:t>
    </dgm:pt>
    <dgm:pt modelId="{D80971A0-18E8-4D92-9C44-E0AFDA19C054}" type="sibTrans" cxnId="{843F17DF-BA92-4E3B-B4BB-962A0687C569}">
      <dgm:prSet/>
      <dgm:spPr/>
      <dgm:t>
        <a:bodyPr/>
        <a:lstStyle/>
        <a:p>
          <a:endParaRPr lang="en-GB"/>
        </a:p>
      </dgm:t>
    </dgm:pt>
    <dgm:pt modelId="{202988B1-DC76-4D77-91AA-F1149563AA87}" type="pres">
      <dgm:prSet presAssocID="{695FBD1A-1A12-467C-A02C-F0F4FA6916FA}" presName="linear" presStyleCnt="0">
        <dgm:presLayoutVars>
          <dgm:animLvl val="lvl"/>
          <dgm:resizeHandles val="exact"/>
        </dgm:presLayoutVars>
      </dgm:prSet>
      <dgm:spPr/>
    </dgm:pt>
    <dgm:pt modelId="{E390DF35-82C2-4878-9719-24B878944851}" type="pres">
      <dgm:prSet presAssocID="{402FBE40-0092-45EC-91C6-CEAAB1AE26A7}" presName="parentText" presStyleLbl="node1" presStyleIdx="0" presStyleCnt="3" custScaleY="92471" custLinFactY="-26531" custLinFactNeighborX="-92" custLinFactNeighborY="-100000">
        <dgm:presLayoutVars>
          <dgm:chMax val="0"/>
          <dgm:bulletEnabled val="1"/>
        </dgm:presLayoutVars>
      </dgm:prSet>
      <dgm:spPr/>
    </dgm:pt>
    <dgm:pt modelId="{2354F8AE-C648-484A-8EE2-EDF67AA9008C}" type="pres">
      <dgm:prSet presAssocID="{EABC82EA-C937-4AB4-B752-4306A97EA1DB}" presName="spacer" presStyleCnt="0"/>
      <dgm:spPr/>
    </dgm:pt>
    <dgm:pt modelId="{285F8E83-1F26-454F-96D5-D873008EC1B2}" type="pres">
      <dgm:prSet presAssocID="{A80F7F07-1CFD-455D-8AED-52B1190C3EDE}" presName="parentText" presStyleLbl="node1" presStyleIdx="1" presStyleCnt="3" custScaleY="137262" custLinFactY="9610" custLinFactNeighborX="183" custLinFactNeighborY="100000">
        <dgm:presLayoutVars>
          <dgm:chMax val="0"/>
          <dgm:bulletEnabled val="1"/>
        </dgm:presLayoutVars>
      </dgm:prSet>
      <dgm:spPr/>
    </dgm:pt>
    <dgm:pt modelId="{02204F29-A9B4-4CF1-9E52-8CB8B76CC4FB}" type="pres">
      <dgm:prSet presAssocID="{D4076065-3314-4FCF-A9EF-5FB63B9F80FB}" presName="spacer" presStyleCnt="0"/>
      <dgm:spPr/>
    </dgm:pt>
    <dgm:pt modelId="{EC7F80DA-3E5A-46AF-B9AE-81A855183B88}" type="pres">
      <dgm:prSet presAssocID="{8E324C64-266C-4BDC-9ED0-EDDB12CBB155}" presName="parentText" presStyleLbl="node1" presStyleIdx="2" presStyleCnt="3" custScaleY="96016" custLinFactY="87865" custLinFactNeighborX="-458" custLinFactNeighborY="100000">
        <dgm:presLayoutVars>
          <dgm:chMax val="0"/>
          <dgm:bulletEnabled val="1"/>
        </dgm:presLayoutVars>
      </dgm:prSet>
      <dgm:spPr/>
    </dgm:pt>
  </dgm:ptLst>
  <dgm:cxnLst>
    <dgm:cxn modelId="{49AC9254-F3E3-48A3-8A7B-406E2A4EBBC8}" type="presOf" srcId="{695FBD1A-1A12-467C-A02C-F0F4FA6916FA}" destId="{202988B1-DC76-4D77-91AA-F1149563AA87}" srcOrd="0" destOrd="0" presId="urn:microsoft.com/office/officeart/2005/8/layout/vList2"/>
    <dgm:cxn modelId="{10C4AD80-B494-475C-B858-2C3A79EAC20B}" srcId="{695FBD1A-1A12-467C-A02C-F0F4FA6916FA}" destId="{402FBE40-0092-45EC-91C6-CEAAB1AE26A7}" srcOrd="0" destOrd="0" parTransId="{2E0ABDB4-37B6-421A-8622-F97E370C8D48}" sibTransId="{EABC82EA-C937-4AB4-B752-4306A97EA1DB}"/>
    <dgm:cxn modelId="{A4523889-2D4F-4D8A-BB7A-63EA5B84D3AC}" type="presOf" srcId="{8E324C64-266C-4BDC-9ED0-EDDB12CBB155}" destId="{EC7F80DA-3E5A-46AF-B9AE-81A855183B88}" srcOrd="0" destOrd="0" presId="urn:microsoft.com/office/officeart/2005/8/layout/vList2"/>
    <dgm:cxn modelId="{AB0F0097-164C-4FCA-B3C9-0A3AF9D8BD65}" srcId="{695FBD1A-1A12-467C-A02C-F0F4FA6916FA}" destId="{A80F7F07-1CFD-455D-8AED-52B1190C3EDE}" srcOrd="1" destOrd="0" parTransId="{881B035C-DE45-42F9-92D1-7A25D879ECB7}" sibTransId="{D4076065-3314-4FCF-A9EF-5FB63B9F80FB}"/>
    <dgm:cxn modelId="{121FA7B4-E253-4574-A633-583244098391}" type="presOf" srcId="{402FBE40-0092-45EC-91C6-CEAAB1AE26A7}" destId="{E390DF35-82C2-4878-9719-24B878944851}" srcOrd="0" destOrd="0" presId="urn:microsoft.com/office/officeart/2005/8/layout/vList2"/>
    <dgm:cxn modelId="{44EDF0DA-50F4-4176-B9BB-1BA6A17F859A}" type="presOf" srcId="{A80F7F07-1CFD-455D-8AED-52B1190C3EDE}" destId="{285F8E83-1F26-454F-96D5-D873008EC1B2}" srcOrd="0" destOrd="0" presId="urn:microsoft.com/office/officeart/2005/8/layout/vList2"/>
    <dgm:cxn modelId="{843F17DF-BA92-4E3B-B4BB-962A0687C569}" srcId="{695FBD1A-1A12-467C-A02C-F0F4FA6916FA}" destId="{8E324C64-266C-4BDC-9ED0-EDDB12CBB155}" srcOrd="2" destOrd="0" parTransId="{8BC9FA5A-3EE9-4760-9A20-B5AA100E4725}" sibTransId="{D80971A0-18E8-4D92-9C44-E0AFDA19C054}"/>
    <dgm:cxn modelId="{6F2D36A3-0057-4000-A97D-08B8D0862AF7}" type="presParOf" srcId="{202988B1-DC76-4D77-91AA-F1149563AA87}" destId="{E390DF35-82C2-4878-9719-24B878944851}" srcOrd="0" destOrd="0" presId="urn:microsoft.com/office/officeart/2005/8/layout/vList2"/>
    <dgm:cxn modelId="{5E515C6C-B6CD-4F78-8984-1DF4895B55D5}" type="presParOf" srcId="{202988B1-DC76-4D77-91AA-F1149563AA87}" destId="{2354F8AE-C648-484A-8EE2-EDF67AA9008C}" srcOrd="1" destOrd="0" presId="urn:microsoft.com/office/officeart/2005/8/layout/vList2"/>
    <dgm:cxn modelId="{077A65AD-4B0A-4B80-B48A-641519D3D154}" type="presParOf" srcId="{202988B1-DC76-4D77-91AA-F1149563AA87}" destId="{285F8E83-1F26-454F-96D5-D873008EC1B2}" srcOrd="2" destOrd="0" presId="urn:microsoft.com/office/officeart/2005/8/layout/vList2"/>
    <dgm:cxn modelId="{4C87403E-40EF-4728-8461-A3EF7ECE8B35}" type="presParOf" srcId="{202988B1-DC76-4D77-91AA-F1149563AA87}" destId="{02204F29-A9B4-4CF1-9E52-8CB8B76CC4FB}" srcOrd="3" destOrd="0" presId="urn:microsoft.com/office/officeart/2005/8/layout/vList2"/>
    <dgm:cxn modelId="{79FB8A79-45CD-4D58-9E55-8047A04C5517}" type="presParOf" srcId="{202988B1-DC76-4D77-91AA-F1149563AA87}" destId="{EC7F80DA-3E5A-46AF-B9AE-81A855183B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FBD1A-1A12-467C-A02C-F0F4FA691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F7F07-1CFD-455D-8AED-52B1190C3EDE}">
      <dgm:prSet custT="1"/>
      <dgm:spPr>
        <a:solidFill>
          <a:srgbClr val="004289"/>
        </a:solidFill>
      </dgm:spPr>
      <dgm:t>
        <a:bodyPr/>
        <a:lstStyle/>
        <a:p>
          <a:r>
            <a:rPr lang="en-GB" sz="2000" b="0" i="0">
              <a:latin typeface="Verdana" panose="020B0604030504040204" pitchFamily="34" charset="0"/>
              <a:ea typeface="Verdana" panose="020B0604030504040204" pitchFamily="34" charset="0"/>
            </a:rPr>
            <a:t>The Public Register search will include details of fitness to practise, such as suspensions, conditions, warnings or removal.</a:t>
          </a:r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1B035C-DE45-42F9-92D1-7A25D879ECB7}" type="parTrans" cxnId="{AB0F0097-164C-4FCA-B3C9-0A3AF9D8BD65}">
      <dgm:prSet/>
      <dgm:spPr/>
      <dgm:t>
        <a:bodyPr/>
        <a:lstStyle/>
        <a:p>
          <a:endParaRPr lang="en-GB"/>
        </a:p>
      </dgm:t>
    </dgm:pt>
    <dgm:pt modelId="{D4076065-3314-4FCF-A9EF-5FB63B9F80FB}" type="sibTrans" cxnId="{AB0F0097-164C-4FCA-B3C9-0A3AF9D8BD65}">
      <dgm:prSet/>
      <dgm:spPr/>
      <dgm:t>
        <a:bodyPr/>
        <a:lstStyle/>
        <a:p>
          <a:endParaRPr lang="en-GB"/>
        </a:p>
      </dgm:t>
    </dgm:pt>
    <dgm:pt modelId="{8E324C64-266C-4BDC-9ED0-EDDB12CBB155}">
      <dgm:prSet custT="1"/>
      <dgm:spPr>
        <a:solidFill>
          <a:srgbClr val="004289"/>
        </a:solidFill>
      </dgm:spPr>
      <dgm:t>
        <a:bodyPr/>
        <a:lstStyle/>
        <a:p>
          <a:r>
            <a:rPr lang="en-US" sz="2000">
              <a:latin typeface="Verdana" panose="020B0604030504040204" pitchFamily="34" charset="0"/>
              <a:ea typeface="Verdana" panose="020B0604030504040204" pitchFamily="34" charset="0"/>
            </a:rPr>
            <a:t>We’ll also publish specialist qualifications for social workers.</a:t>
          </a:r>
        </a:p>
      </dgm:t>
    </dgm:pt>
    <dgm:pt modelId="{8BC9FA5A-3EE9-4760-9A20-B5AA100E4725}" type="parTrans" cxnId="{843F17DF-BA92-4E3B-B4BB-962A0687C569}">
      <dgm:prSet/>
      <dgm:spPr/>
      <dgm:t>
        <a:bodyPr/>
        <a:lstStyle/>
        <a:p>
          <a:endParaRPr lang="en-GB"/>
        </a:p>
      </dgm:t>
    </dgm:pt>
    <dgm:pt modelId="{D80971A0-18E8-4D92-9C44-E0AFDA19C054}" type="sibTrans" cxnId="{843F17DF-BA92-4E3B-B4BB-962A0687C569}">
      <dgm:prSet/>
      <dgm:spPr/>
      <dgm:t>
        <a:bodyPr/>
        <a:lstStyle/>
        <a:p>
          <a:endParaRPr lang="en-GB"/>
        </a:p>
      </dgm:t>
    </dgm:pt>
    <dgm:pt modelId="{202988B1-DC76-4D77-91AA-F1149563AA87}" type="pres">
      <dgm:prSet presAssocID="{695FBD1A-1A12-467C-A02C-F0F4FA6916FA}" presName="linear" presStyleCnt="0">
        <dgm:presLayoutVars>
          <dgm:animLvl val="lvl"/>
          <dgm:resizeHandles val="exact"/>
        </dgm:presLayoutVars>
      </dgm:prSet>
      <dgm:spPr/>
    </dgm:pt>
    <dgm:pt modelId="{285F8E83-1F26-454F-96D5-D873008EC1B2}" type="pres">
      <dgm:prSet presAssocID="{A80F7F07-1CFD-455D-8AED-52B1190C3EDE}" presName="parentText" presStyleLbl="node1" presStyleIdx="0" presStyleCnt="2" custScaleY="140514" custLinFactY="-56697" custLinFactNeighborX="92" custLinFactNeighborY="-100000">
        <dgm:presLayoutVars>
          <dgm:chMax val="0"/>
          <dgm:bulletEnabled val="1"/>
        </dgm:presLayoutVars>
      </dgm:prSet>
      <dgm:spPr/>
    </dgm:pt>
    <dgm:pt modelId="{02204F29-A9B4-4CF1-9E52-8CB8B76CC4FB}" type="pres">
      <dgm:prSet presAssocID="{D4076065-3314-4FCF-A9EF-5FB63B9F80FB}" presName="spacer" presStyleCnt="0"/>
      <dgm:spPr/>
    </dgm:pt>
    <dgm:pt modelId="{EC7F80DA-3E5A-46AF-B9AE-81A855183B88}" type="pres">
      <dgm:prSet presAssocID="{8E324C64-266C-4BDC-9ED0-EDDB12CBB155}" presName="parentText" presStyleLbl="node1" presStyleIdx="1" presStyleCnt="2" custScaleY="120850" custLinFactY="-36277" custLinFactNeighborY="-100000">
        <dgm:presLayoutVars>
          <dgm:chMax val="0"/>
          <dgm:bulletEnabled val="1"/>
        </dgm:presLayoutVars>
      </dgm:prSet>
      <dgm:spPr/>
    </dgm:pt>
  </dgm:ptLst>
  <dgm:cxnLst>
    <dgm:cxn modelId="{49AC9254-F3E3-48A3-8A7B-406E2A4EBBC8}" type="presOf" srcId="{695FBD1A-1A12-467C-A02C-F0F4FA6916FA}" destId="{202988B1-DC76-4D77-91AA-F1149563AA87}" srcOrd="0" destOrd="0" presId="urn:microsoft.com/office/officeart/2005/8/layout/vList2"/>
    <dgm:cxn modelId="{A4523889-2D4F-4D8A-BB7A-63EA5B84D3AC}" type="presOf" srcId="{8E324C64-266C-4BDC-9ED0-EDDB12CBB155}" destId="{EC7F80DA-3E5A-46AF-B9AE-81A855183B88}" srcOrd="0" destOrd="0" presId="urn:microsoft.com/office/officeart/2005/8/layout/vList2"/>
    <dgm:cxn modelId="{AB0F0097-164C-4FCA-B3C9-0A3AF9D8BD65}" srcId="{695FBD1A-1A12-467C-A02C-F0F4FA6916FA}" destId="{A80F7F07-1CFD-455D-8AED-52B1190C3EDE}" srcOrd="0" destOrd="0" parTransId="{881B035C-DE45-42F9-92D1-7A25D879ECB7}" sibTransId="{D4076065-3314-4FCF-A9EF-5FB63B9F80FB}"/>
    <dgm:cxn modelId="{44EDF0DA-50F4-4176-B9BB-1BA6A17F859A}" type="presOf" srcId="{A80F7F07-1CFD-455D-8AED-52B1190C3EDE}" destId="{285F8E83-1F26-454F-96D5-D873008EC1B2}" srcOrd="0" destOrd="0" presId="urn:microsoft.com/office/officeart/2005/8/layout/vList2"/>
    <dgm:cxn modelId="{843F17DF-BA92-4E3B-B4BB-962A0687C569}" srcId="{695FBD1A-1A12-467C-A02C-F0F4FA6916FA}" destId="{8E324C64-266C-4BDC-9ED0-EDDB12CBB155}" srcOrd="1" destOrd="0" parTransId="{8BC9FA5A-3EE9-4760-9A20-B5AA100E4725}" sibTransId="{D80971A0-18E8-4D92-9C44-E0AFDA19C054}"/>
    <dgm:cxn modelId="{077A65AD-4B0A-4B80-B48A-641519D3D154}" type="presParOf" srcId="{202988B1-DC76-4D77-91AA-F1149563AA87}" destId="{285F8E83-1F26-454F-96D5-D873008EC1B2}" srcOrd="0" destOrd="0" presId="urn:microsoft.com/office/officeart/2005/8/layout/vList2"/>
    <dgm:cxn modelId="{4C87403E-40EF-4728-8461-A3EF7ECE8B35}" type="presParOf" srcId="{202988B1-DC76-4D77-91AA-F1149563AA87}" destId="{02204F29-A9B4-4CF1-9E52-8CB8B76CC4FB}" srcOrd="1" destOrd="0" presId="urn:microsoft.com/office/officeart/2005/8/layout/vList2"/>
    <dgm:cxn modelId="{79FB8A79-45CD-4D58-9E55-8047A04C5517}" type="presParOf" srcId="{202988B1-DC76-4D77-91AA-F1149563AA87}" destId="{EC7F80DA-3E5A-46AF-B9AE-81A855183B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169B60-43BA-423D-9F7C-4672FC42151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3CB86DD-8B6C-4FB2-92D0-C6BF17898742}">
      <dgm:prSet custT="1"/>
      <dgm:spPr>
        <a:solidFill>
          <a:srgbClr val="004289"/>
        </a:solidFill>
      </dgm:spPr>
      <dgm:t>
        <a:bodyPr/>
        <a:lstStyle/>
        <a:p>
          <a:r>
            <a:rPr lang="en-GB" sz="1600">
              <a:latin typeface="Verdana" panose="020B0604030504040204" pitchFamily="34" charset="0"/>
              <a:ea typeface="Verdana" panose="020B0604030504040204" pitchFamily="34" charset="0"/>
            </a:rPr>
            <a:t>Annual declaration  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6AD337-1D36-4775-AF28-AD17FD18C985}" type="parTrans" cxnId="{BED7DAA5-45C1-4F7D-BF95-E8E195FCFAB9}">
      <dgm:prSet/>
      <dgm:spPr/>
      <dgm:t>
        <a:bodyPr/>
        <a:lstStyle/>
        <a:p>
          <a:endParaRPr lang="en-US"/>
        </a:p>
      </dgm:t>
    </dgm:pt>
    <dgm:pt modelId="{6FDC7088-91AA-405F-A0BE-D9FDF57A3445}" type="sibTrans" cxnId="{BED7DAA5-45C1-4F7D-BF95-E8E195FCFAB9}">
      <dgm:prSet/>
      <dgm:spPr/>
      <dgm:t>
        <a:bodyPr/>
        <a:lstStyle/>
        <a:p>
          <a:endParaRPr lang="en-US"/>
        </a:p>
      </dgm:t>
    </dgm:pt>
    <dgm:pt modelId="{1469A896-AC98-48A2-B2C3-4F43C09D3A95}">
      <dgm:prSet custT="1"/>
      <dgm:spPr>
        <a:solidFill>
          <a:srgbClr val="004289"/>
        </a:solidFill>
      </dgm:spPr>
      <dgm:t>
        <a:bodyPr/>
        <a:lstStyle/>
        <a:p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Focus on key skills and knowledge required at key career stages, such as, induction, change of role, return to practice </a:t>
          </a:r>
          <a:r>
            <a:rPr lang="en-GB" sz="17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 </a:t>
          </a:r>
          <a:endParaRPr lang="en-US" sz="17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7458530-7958-4334-88E8-5AA09A587913}" type="parTrans" cxnId="{BDCE534F-7DBB-43B3-9B29-599F6DE576C8}">
      <dgm:prSet/>
      <dgm:spPr/>
      <dgm:t>
        <a:bodyPr/>
        <a:lstStyle/>
        <a:p>
          <a:endParaRPr lang="en-US"/>
        </a:p>
      </dgm:t>
    </dgm:pt>
    <dgm:pt modelId="{AC62ABEE-B338-4976-90E0-140A68BE39E5}" type="sibTrans" cxnId="{BDCE534F-7DBB-43B3-9B29-599F6DE576C8}">
      <dgm:prSet/>
      <dgm:spPr/>
      <dgm:t>
        <a:bodyPr/>
        <a:lstStyle/>
        <a:p>
          <a:endParaRPr lang="en-US"/>
        </a:p>
      </dgm:t>
    </dgm:pt>
    <dgm:pt modelId="{88267B58-C2FA-4F12-A4DC-3AC5627FCC55}">
      <dgm:prSet custT="1"/>
      <dgm:spPr>
        <a:solidFill>
          <a:srgbClr val="004289"/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Inclusion of core learning elements for each Register group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53C7F55A-79DF-4832-9037-3DF5B62124B7}" type="parTrans" cxnId="{236D87EB-C4A8-4FDF-8632-F7CB94CDD682}">
      <dgm:prSet/>
      <dgm:spPr/>
      <dgm:t>
        <a:bodyPr/>
        <a:lstStyle/>
        <a:p>
          <a:endParaRPr lang="en-US"/>
        </a:p>
      </dgm:t>
    </dgm:pt>
    <dgm:pt modelId="{4EB02F17-D342-4BD0-97F8-EDD0C48D9541}" type="sibTrans" cxnId="{236D87EB-C4A8-4FDF-8632-F7CB94CDD682}">
      <dgm:prSet/>
      <dgm:spPr/>
      <dgm:t>
        <a:bodyPr/>
        <a:lstStyle/>
        <a:p>
          <a:endParaRPr lang="en-US"/>
        </a:p>
      </dgm:t>
    </dgm:pt>
    <dgm:pt modelId="{47BDDC33-15D6-4F24-A258-48565EB59A92}">
      <dgm:prSet custT="1"/>
      <dgm:spPr>
        <a:solidFill>
          <a:srgbClr val="004289"/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New requirements for newly qualified social workers (NQSW) to support the mandatory supported first year of practice from October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9C20C546-DD3E-40CD-89DE-A4B0AD495562}" type="parTrans" cxnId="{CE532820-512D-4268-9C8B-FB75178668B3}">
      <dgm:prSet/>
      <dgm:spPr/>
      <dgm:t>
        <a:bodyPr/>
        <a:lstStyle/>
        <a:p>
          <a:endParaRPr lang="en-US"/>
        </a:p>
      </dgm:t>
    </dgm:pt>
    <dgm:pt modelId="{BA940344-76E0-4353-B486-06361CB3542F}" type="sibTrans" cxnId="{CE532820-512D-4268-9C8B-FB75178668B3}">
      <dgm:prSet/>
      <dgm:spPr/>
      <dgm:t>
        <a:bodyPr/>
        <a:lstStyle/>
        <a:p>
          <a:endParaRPr lang="en-US"/>
        </a:p>
      </dgm:t>
    </dgm:pt>
    <dgm:pt modelId="{B57729A9-D302-41DA-BC5B-F1BE45ECE98F}">
      <dgm:prSet custT="1"/>
      <dgm:spPr>
        <a:solidFill>
          <a:srgbClr val="004289"/>
        </a:solidFill>
      </dgm:spPr>
      <dgm:t>
        <a:bodyPr/>
        <a:lstStyle/>
        <a:p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Flexibility for the SSSC to revise requirements to respond to emerging skills gaps 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3647EE29-7E6B-4B68-933C-7F91A29A8C9C}" type="parTrans" cxnId="{24BD5448-457D-4C42-ADA7-06F4C6C39C86}">
      <dgm:prSet/>
      <dgm:spPr/>
      <dgm:t>
        <a:bodyPr/>
        <a:lstStyle/>
        <a:p>
          <a:endParaRPr lang="en-US"/>
        </a:p>
      </dgm:t>
    </dgm:pt>
    <dgm:pt modelId="{7AE91F3E-9CDD-4549-B5E1-04051BE9F765}" type="sibTrans" cxnId="{24BD5448-457D-4C42-ADA7-06F4C6C39C86}">
      <dgm:prSet/>
      <dgm:spPr/>
      <dgm:t>
        <a:bodyPr/>
        <a:lstStyle/>
        <a:p>
          <a:endParaRPr lang="en-US"/>
        </a:p>
      </dgm:t>
    </dgm:pt>
    <dgm:pt modelId="{FEC77765-3B50-4003-A725-176E9D5AAF0A}">
      <dgm:prSet custT="1"/>
      <dgm:spPr>
        <a:solidFill>
          <a:srgbClr val="004289"/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Mandatory learning on trauma and adult and child protection and for those moving from one part of the Register to another</a:t>
          </a:r>
        </a:p>
      </dgm:t>
    </dgm:pt>
    <dgm:pt modelId="{0371C47C-8FAA-4E3E-AB44-5477C6F8052C}" type="parTrans" cxnId="{4AA35FA0-55D1-4313-875D-FE3BE924F7B1}">
      <dgm:prSet/>
      <dgm:spPr/>
      <dgm:t>
        <a:bodyPr/>
        <a:lstStyle/>
        <a:p>
          <a:endParaRPr lang="en-GB"/>
        </a:p>
      </dgm:t>
    </dgm:pt>
    <dgm:pt modelId="{4FA6F4A5-1EE5-45F4-83A2-D2DA7865D4D2}" type="sibTrans" cxnId="{4AA35FA0-55D1-4313-875D-FE3BE924F7B1}">
      <dgm:prSet/>
      <dgm:spPr/>
      <dgm:t>
        <a:bodyPr/>
        <a:lstStyle/>
        <a:p>
          <a:endParaRPr lang="en-GB"/>
        </a:p>
      </dgm:t>
    </dgm:pt>
    <dgm:pt modelId="{1D4949F6-C383-4002-B032-5C96A71A42FA}" type="pres">
      <dgm:prSet presAssocID="{B6169B60-43BA-423D-9F7C-4672FC421512}" presName="diagram" presStyleCnt="0">
        <dgm:presLayoutVars>
          <dgm:dir/>
          <dgm:resizeHandles val="exact"/>
        </dgm:presLayoutVars>
      </dgm:prSet>
      <dgm:spPr/>
    </dgm:pt>
    <dgm:pt modelId="{0A971C6E-38A4-45DA-8E0B-7FB167749388}" type="pres">
      <dgm:prSet presAssocID="{33CB86DD-8B6C-4FB2-92D0-C6BF17898742}" presName="node" presStyleLbl="node1" presStyleIdx="0" presStyleCnt="6">
        <dgm:presLayoutVars>
          <dgm:bulletEnabled val="1"/>
        </dgm:presLayoutVars>
      </dgm:prSet>
      <dgm:spPr/>
    </dgm:pt>
    <dgm:pt modelId="{35AF8D32-D702-4805-B2F5-88B68084A908}" type="pres">
      <dgm:prSet presAssocID="{6FDC7088-91AA-405F-A0BE-D9FDF57A3445}" presName="sibTrans" presStyleCnt="0"/>
      <dgm:spPr/>
    </dgm:pt>
    <dgm:pt modelId="{474B7063-FC24-45FD-BFC7-FAD6E42A3178}" type="pres">
      <dgm:prSet presAssocID="{1469A896-AC98-48A2-B2C3-4F43C09D3A95}" presName="node" presStyleLbl="node1" presStyleIdx="1" presStyleCnt="6">
        <dgm:presLayoutVars>
          <dgm:bulletEnabled val="1"/>
        </dgm:presLayoutVars>
      </dgm:prSet>
      <dgm:spPr/>
    </dgm:pt>
    <dgm:pt modelId="{0280D92B-0706-4EB2-86C2-A6941CDAFAA6}" type="pres">
      <dgm:prSet presAssocID="{AC62ABEE-B338-4976-90E0-140A68BE39E5}" presName="sibTrans" presStyleCnt="0"/>
      <dgm:spPr/>
    </dgm:pt>
    <dgm:pt modelId="{9DFA484C-8468-4057-A3EF-356C3330F51C}" type="pres">
      <dgm:prSet presAssocID="{88267B58-C2FA-4F12-A4DC-3AC5627FCC55}" presName="node" presStyleLbl="node1" presStyleIdx="2" presStyleCnt="6">
        <dgm:presLayoutVars>
          <dgm:bulletEnabled val="1"/>
        </dgm:presLayoutVars>
      </dgm:prSet>
      <dgm:spPr/>
    </dgm:pt>
    <dgm:pt modelId="{E8B486F6-D89F-4165-B784-89A5C6B54CEF}" type="pres">
      <dgm:prSet presAssocID="{4EB02F17-D342-4BD0-97F8-EDD0C48D9541}" presName="sibTrans" presStyleCnt="0"/>
      <dgm:spPr/>
    </dgm:pt>
    <dgm:pt modelId="{D6B06701-8A90-4F31-8777-776CD3CAF130}" type="pres">
      <dgm:prSet presAssocID="{47BDDC33-15D6-4F24-A258-48565EB59A92}" presName="node" presStyleLbl="node1" presStyleIdx="3" presStyleCnt="6">
        <dgm:presLayoutVars>
          <dgm:bulletEnabled val="1"/>
        </dgm:presLayoutVars>
      </dgm:prSet>
      <dgm:spPr/>
    </dgm:pt>
    <dgm:pt modelId="{9C5F4603-2206-4D5D-9761-BFBA5BD787B5}" type="pres">
      <dgm:prSet presAssocID="{BA940344-76E0-4353-B486-06361CB3542F}" presName="sibTrans" presStyleCnt="0"/>
      <dgm:spPr/>
    </dgm:pt>
    <dgm:pt modelId="{94925C81-7ED1-440E-8A30-DDBE7AE2CDF3}" type="pres">
      <dgm:prSet presAssocID="{FEC77765-3B50-4003-A725-176E9D5AAF0A}" presName="node" presStyleLbl="node1" presStyleIdx="4" presStyleCnt="6">
        <dgm:presLayoutVars>
          <dgm:bulletEnabled val="1"/>
        </dgm:presLayoutVars>
      </dgm:prSet>
      <dgm:spPr/>
    </dgm:pt>
    <dgm:pt modelId="{4C66C3DD-B707-4950-93ED-A5C764FFB029}" type="pres">
      <dgm:prSet presAssocID="{4FA6F4A5-1EE5-45F4-83A2-D2DA7865D4D2}" presName="sibTrans" presStyleCnt="0"/>
      <dgm:spPr/>
    </dgm:pt>
    <dgm:pt modelId="{6AD02474-5674-4332-8B4E-3C0885B23B57}" type="pres">
      <dgm:prSet presAssocID="{B57729A9-D302-41DA-BC5B-F1BE45ECE98F}" presName="node" presStyleLbl="node1" presStyleIdx="5" presStyleCnt="6">
        <dgm:presLayoutVars>
          <dgm:bulletEnabled val="1"/>
        </dgm:presLayoutVars>
      </dgm:prSet>
      <dgm:spPr/>
    </dgm:pt>
  </dgm:ptLst>
  <dgm:cxnLst>
    <dgm:cxn modelId="{CE532820-512D-4268-9C8B-FB75178668B3}" srcId="{B6169B60-43BA-423D-9F7C-4672FC421512}" destId="{47BDDC33-15D6-4F24-A258-48565EB59A92}" srcOrd="3" destOrd="0" parTransId="{9C20C546-DD3E-40CD-89DE-A4B0AD495562}" sibTransId="{BA940344-76E0-4353-B486-06361CB3542F}"/>
    <dgm:cxn modelId="{5CEC1A36-E597-413C-A4E4-0C47FCCE2BC9}" type="presOf" srcId="{47BDDC33-15D6-4F24-A258-48565EB59A92}" destId="{D6B06701-8A90-4F31-8777-776CD3CAF130}" srcOrd="0" destOrd="0" presId="urn:microsoft.com/office/officeart/2005/8/layout/default"/>
    <dgm:cxn modelId="{24BD5448-457D-4C42-ADA7-06F4C6C39C86}" srcId="{B6169B60-43BA-423D-9F7C-4672FC421512}" destId="{B57729A9-D302-41DA-BC5B-F1BE45ECE98F}" srcOrd="5" destOrd="0" parTransId="{3647EE29-7E6B-4B68-933C-7F91A29A8C9C}" sibTransId="{7AE91F3E-9CDD-4549-B5E1-04051BE9F765}"/>
    <dgm:cxn modelId="{BDCE534F-7DBB-43B3-9B29-599F6DE576C8}" srcId="{B6169B60-43BA-423D-9F7C-4672FC421512}" destId="{1469A896-AC98-48A2-B2C3-4F43C09D3A95}" srcOrd="1" destOrd="0" parTransId="{77458530-7958-4334-88E8-5AA09A587913}" sibTransId="{AC62ABEE-B338-4976-90E0-140A68BE39E5}"/>
    <dgm:cxn modelId="{B3C06988-56E5-4813-80B2-A7873895F552}" type="presOf" srcId="{1469A896-AC98-48A2-B2C3-4F43C09D3A95}" destId="{474B7063-FC24-45FD-BFC7-FAD6E42A3178}" srcOrd="0" destOrd="0" presId="urn:microsoft.com/office/officeart/2005/8/layout/default"/>
    <dgm:cxn modelId="{1C8FEC8D-3CA9-4A61-8D90-7EBB859B25AB}" type="presOf" srcId="{88267B58-C2FA-4F12-A4DC-3AC5627FCC55}" destId="{9DFA484C-8468-4057-A3EF-356C3330F51C}" srcOrd="0" destOrd="0" presId="urn:microsoft.com/office/officeart/2005/8/layout/default"/>
    <dgm:cxn modelId="{A3C4F995-C41E-4639-9442-9208501C9F03}" type="presOf" srcId="{B6169B60-43BA-423D-9F7C-4672FC421512}" destId="{1D4949F6-C383-4002-B032-5C96A71A42FA}" srcOrd="0" destOrd="0" presId="urn:microsoft.com/office/officeart/2005/8/layout/default"/>
    <dgm:cxn modelId="{AAE9EF9D-25B3-4E0D-BD4A-9A64FBD0FEC3}" type="presOf" srcId="{33CB86DD-8B6C-4FB2-92D0-C6BF17898742}" destId="{0A971C6E-38A4-45DA-8E0B-7FB167749388}" srcOrd="0" destOrd="0" presId="urn:microsoft.com/office/officeart/2005/8/layout/default"/>
    <dgm:cxn modelId="{4AA35FA0-55D1-4313-875D-FE3BE924F7B1}" srcId="{B6169B60-43BA-423D-9F7C-4672FC421512}" destId="{FEC77765-3B50-4003-A725-176E9D5AAF0A}" srcOrd="4" destOrd="0" parTransId="{0371C47C-8FAA-4E3E-AB44-5477C6F8052C}" sibTransId="{4FA6F4A5-1EE5-45F4-83A2-D2DA7865D4D2}"/>
    <dgm:cxn modelId="{BED7DAA5-45C1-4F7D-BF95-E8E195FCFAB9}" srcId="{B6169B60-43BA-423D-9F7C-4672FC421512}" destId="{33CB86DD-8B6C-4FB2-92D0-C6BF17898742}" srcOrd="0" destOrd="0" parTransId="{696AD337-1D36-4775-AF28-AD17FD18C985}" sibTransId="{6FDC7088-91AA-405F-A0BE-D9FDF57A3445}"/>
    <dgm:cxn modelId="{9FB2B4B4-4F9D-4A4D-9A9D-1C39E2F0F7BD}" type="presOf" srcId="{B57729A9-D302-41DA-BC5B-F1BE45ECE98F}" destId="{6AD02474-5674-4332-8B4E-3C0885B23B57}" srcOrd="0" destOrd="0" presId="urn:microsoft.com/office/officeart/2005/8/layout/default"/>
    <dgm:cxn modelId="{1FBB65BD-B914-46EA-9994-306A6A2F0ACC}" type="presOf" srcId="{FEC77765-3B50-4003-A725-176E9D5AAF0A}" destId="{94925C81-7ED1-440E-8A30-DDBE7AE2CDF3}" srcOrd="0" destOrd="0" presId="urn:microsoft.com/office/officeart/2005/8/layout/default"/>
    <dgm:cxn modelId="{236D87EB-C4A8-4FDF-8632-F7CB94CDD682}" srcId="{B6169B60-43BA-423D-9F7C-4672FC421512}" destId="{88267B58-C2FA-4F12-A4DC-3AC5627FCC55}" srcOrd="2" destOrd="0" parTransId="{53C7F55A-79DF-4832-9037-3DF5B62124B7}" sibTransId="{4EB02F17-D342-4BD0-97F8-EDD0C48D9541}"/>
    <dgm:cxn modelId="{0B5FA286-A8DE-4CB1-B671-0EA17DC77AEC}" type="presParOf" srcId="{1D4949F6-C383-4002-B032-5C96A71A42FA}" destId="{0A971C6E-38A4-45DA-8E0B-7FB167749388}" srcOrd="0" destOrd="0" presId="urn:microsoft.com/office/officeart/2005/8/layout/default"/>
    <dgm:cxn modelId="{F4E43D25-16C0-43D1-9AF6-E14C1619816C}" type="presParOf" srcId="{1D4949F6-C383-4002-B032-5C96A71A42FA}" destId="{35AF8D32-D702-4805-B2F5-88B68084A908}" srcOrd="1" destOrd="0" presId="urn:microsoft.com/office/officeart/2005/8/layout/default"/>
    <dgm:cxn modelId="{3355F901-59F6-4B91-9789-DD31968093ED}" type="presParOf" srcId="{1D4949F6-C383-4002-B032-5C96A71A42FA}" destId="{474B7063-FC24-45FD-BFC7-FAD6E42A3178}" srcOrd="2" destOrd="0" presId="urn:microsoft.com/office/officeart/2005/8/layout/default"/>
    <dgm:cxn modelId="{CA201B05-A735-4940-9154-0E85FF02B027}" type="presParOf" srcId="{1D4949F6-C383-4002-B032-5C96A71A42FA}" destId="{0280D92B-0706-4EB2-86C2-A6941CDAFAA6}" srcOrd="3" destOrd="0" presId="urn:microsoft.com/office/officeart/2005/8/layout/default"/>
    <dgm:cxn modelId="{0272A0E1-1E7E-4ECA-8810-B03DBACE6A17}" type="presParOf" srcId="{1D4949F6-C383-4002-B032-5C96A71A42FA}" destId="{9DFA484C-8468-4057-A3EF-356C3330F51C}" srcOrd="4" destOrd="0" presId="urn:microsoft.com/office/officeart/2005/8/layout/default"/>
    <dgm:cxn modelId="{325D8208-9724-4801-850C-4039D5FE099D}" type="presParOf" srcId="{1D4949F6-C383-4002-B032-5C96A71A42FA}" destId="{E8B486F6-D89F-4165-B784-89A5C6B54CEF}" srcOrd="5" destOrd="0" presId="urn:microsoft.com/office/officeart/2005/8/layout/default"/>
    <dgm:cxn modelId="{51AC0A5C-6BD4-4E73-9E15-1AC1440D4C70}" type="presParOf" srcId="{1D4949F6-C383-4002-B032-5C96A71A42FA}" destId="{D6B06701-8A90-4F31-8777-776CD3CAF130}" srcOrd="6" destOrd="0" presId="urn:microsoft.com/office/officeart/2005/8/layout/default"/>
    <dgm:cxn modelId="{60EE1714-69FD-4C4D-8AA0-0910A418DBB6}" type="presParOf" srcId="{1D4949F6-C383-4002-B032-5C96A71A42FA}" destId="{9C5F4603-2206-4D5D-9761-BFBA5BD787B5}" srcOrd="7" destOrd="0" presId="urn:microsoft.com/office/officeart/2005/8/layout/default"/>
    <dgm:cxn modelId="{F873CC8B-5DB8-4202-B391-B857F427B938}" type="presParOf" srcId="{1D4949F6-C383-4002-B032-5C96A71A42FA}" destId="{94925C81-7ED1-440E-8A30-DDBE7AE2CDF3}" srcOrd="8" destOrd="0" presId="urn:microsoft.com/office/officeart/2005/8/layout/default"/>
    <dgm:cxn modelId="{BDC516AE-6723-46BA-ABE2-9E8BCA779535}" type="presParOf" srcId="{1D4949F6-C383-4002-B032-5C96A71A42FA}" destId="{4C66C3DD-B707-4950-93ED-A5C764FFB029}" srcOrd="9" destOrd="0" presId="urn:microsoft.com/office/officeart/2005/8/layout/default"/>
    <dgm:cxn modelId="{0844DBF2-4CBE-4EE3-B508-41963EE9D7D1}" type="presParOf" srcId="{1D4949F6-C383-4002-B032-5C96A71A42FA}" destId="{6AD02474-5674-4332-8B4E-3C0885B23B57}" srcOrd="10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018BD-6DD1-41A1-AEBE-0E6816F13063}">
      <dsp:nvSpPr>
        <dsp:cNvPr id="0" name=""/>
        <dsp:cNvSpPr/>
      </dsp:nvSpPr>
      <dsp:spPr>
        <a:xfrm>
          <a:off x="597374" y="2579"/>
          <a:ext cx="2252464" cy="1351478"/>
        </a:xfrm>
        <a:prstGeom prst="rect">
          <a:avLst/>
        </a:prstGeom>
        <a:solidFill>
          <a:srgbClr val="0090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Structure of the Register</a:t>
          </a:r>
          <a:endParaRPr lang="en-GB" sz="2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97374" y="2579"/>
        <a:ext cx="2252464" cy="1351478"/>
      </dsp:txXfrm>
    </dsp:sp>
    <dsp:sp modelId="{577AC970-B8EC-49E5-8162-595AEFB4A664}">
      <dsp:nvSpPr>
        <dsp:cNvPr id="0" name=""/>
        <dsp:cNvSpPr/>
      </dsp:nvSpPr>
      <dsp:spPr>
        <a:xfrm>
          <a:off x="3075086" y="7417"/>
          <a:ext cx="2252464" cy="1351478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Timescales for registration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075086" y="7417"/>
        <a:ext cx="2252464" cy="1351478"/>
      </dsp:txXfrm>
    </dsp:sp>
    <dsp:sp modelId="{BDE3FDDE-813E-4306-91E2-980B297277C3}">
      <dsp:nvSpPr>
        <dsp:cNvPr id="0" name=""/>
        <dsp:cNvSpPr/>
      </dsp:nvSpPr>
      <dsp:spPr>
        <a:xfrm>
          <a:off x="5552797" y="2579"/>
          <a:ext cx="2252464" cy="1351478"/>
        </a:xfrm>
        <a:prstGeom prst="rect">
          <a:avLst/>
        </a:prstGeom>
        <a:solidFill>
          <a:srgbClr val="0090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Continuous registration and the annual declaration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552797" y="2579"/>
        <a:ext cx="2252464" cy="1351478"/>
      </dsp:txXfrm>
    </dsp:sp>
    <dsp:sp modelId="{BE4EB4E4-FBD4-4FB1-92E8-58D15D0C413D}">
      <dsp:nvSpPr>
        <dsp:cNvPr id="0" name=""/>
        <dsp:cNvSpPr/>
      </dsp:nvSpPr>
      <dsp:spPr>
        <a:xfrm>
          <a:off x="619268" y="1600752"/>
          <a:ext cx="2252464" cy="1351478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Public Register search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19268" y="1600752"/>
        <a:ext cx="2252464" cy="1351478"/>
      </dsp:txXfrm>
    </dsp:sp>
    <dsp:sp modelId="{BD41E490-EBC4-4A5F-99BA-1763650D5453}">
      <dsp:nvSpPr>
        <dsp:cNvPr id="0" name=""/>
        <dsp:cNvSpPr/>
      </dsp:nvSpPr>
      <dsp:spPr>
        <a:xfrm>
          <a:off x="3075086" y="1598360"/>
          <a:ext cx="2252464" cy="1351478"/>
        </a:xfrm>
        <a:prstGeom prst="rect">
          <a:avLst/>
        </a:prstGeom>
        <a:solidFill>
          <a:srgbClr val="0090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Codes of Practice</a:t>
          </a:r>
        </a:p>
      </dsp:txBody>
      <dsp:txXfrm>
        <a:off x="3075086" y="1598360"/>
        <a:ext cx="2252464" cy="1351478"/>
      </dsp:txXfrm>
    </dsp:sp>
    <dsp:sp modelId="{20CB0427-91BA-4B44-B3D7-D4925A2DEDB9}">
      <dsp:nvSpPr>
        <dsp:cNvPr id="0" name=""/>
        <dsp:cNvSpPr/>
      </dsp:nvSpPr>
      <dsp:spPr>
        <a:xfrm>
          <a:off x="3075086" y="3101853"/>
          <a:ext cx="2252464" cy="1351478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New CPL requirements</a:t>
          </a:r>
        </a:p>
      </dsp:txBody>
      <dsp:txXfrm>
        <a:off x="3075086" y="3101853"/>
        <a:ext cx="2252464" cy="1351478"/>
      </dsp:txXfrm>
    </dsp:sp>
    <dsp:sp modelId="{EC427E46-21ED-48C8-BE98-70D8E92546C0}">
      <dsp:nvSpPr>
        <dsp:cNvPr id="0" name=""/>
        <dsp:cNvSpPr/>
      </dsp:nvSpPr>
      <dsp:spPr>
        <a:xfrm>
          <a:off x="5546895" y="3089145"/>
          <a:ext cx="2252464" cy="1351478"/>
        </a:xfrm>
        <a:prstGeom prst="rect">
          <a:avLst/>
        </a:prstGeom>
        <a:solidFill>
          <a:srgbClr val="0090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Return to practice for social workers </a:t>
          </a:r>
        </a:p>
      </dsp:txBody>
      <dsp:txXfrm>
        <a:off x="5546895" y="3089145"/>
        <a:ext cx="2252464" cy="1351478"/>
      </dsp:txXfrm>
    </dsp:sp>
    <dsp:sp modelId="{F562DF7D-CC5A-4B53-908E-C1CA7CB6528E}">
      <dsp:nvSpPr>
        <dsp:cNvPr id="0" name=""/>
        <dsp:cNvSpPr/>
      </dsp:nvSpPr>
      <dsp:spPr>
        <a:xfrm>
          <a:off x="614448" y="3098875"/>
          <a:ext cx="2252464" cy="1351478"/>
        </a:xfrm>
        <a:prstGeom prst="rect">
          <a:avLst/>
        </a:prstGeom>
        <a:solidFill>
          <a:srgbClr val="0090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Qualification timescales</a:t>
          </a:r>
        </a:p>
      </dsp:txBody>
      <dsp:txXfrm>
        <a:off x="614448" y="3098875"/>
        <a:ext cx="2252464" cy="1351478"/>
      </dsp:txXfrm>
    </dsp:sp>
    <dsp:sp modelId="{0F9DC14C-8655-41FF-8FF1-4C47240AC0D1}">
      <dsp:nvSpPr>
        <dsp:cNvPr id="0" name=""/>
        <dsp:cNvSpPr/>
      </dsp:nvSpPr>
      <dsp:spPr>
        <a:xfrm>
          <a:off x="5524213" y="1593909"/>
          <a:ext cx="2252464" cy="1351478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More flexible qualifications</a:t>
          </a:r>
        </a:p>
      </dsp:txBody>
      <dsp:txXfrm>
        <a:off x="5524213" y="1593909"/>
        <a:ext cx="2252464" cy="1351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4B32-4934-4FAF-AD38-D2A39AD4A602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009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Social workers</a:t>
          </a:r>
          <a:endParaRPr lang="en-GB" sz="20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44" y="145603"/>
        <a:ext cx="2902148" cy="1741289"/>
      </dsp:txXfrm>
    </dsp:sp>
    <dsp:sp modelId="{D643CFEA-E7BD-4B18-9854-3AF74EC62F9E}">
      <dsp:nvSpPr>
        <dsp:cNvPr id="0" name=""/>
        <dsp:cNvSpPr/>
      </dsp:nvSpPr>
      <dsp:spPr>
        <a:xfrm>
          <a:off x="3193851" y="145603"/>
          <a:ext cx="2902148" cy="1741289"/>
        </a:xfrm>
        <a:prstGeom prst="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Social work students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193851" y="145603"/>
        <a:ext cx="2902148" cy="1741289"/>
      </dsp:txXfrm>
    </dsp:sp>
    <dsp:sp modelId="{7D6BEBEA-9C67-46B8-AD27-AB7B99DA3F18}">
      <dsp:nvSpPr>
        <dsp:cNvPr id="0" name=""/>
        <dsp:cNvSpPr/>
      </dsp:nvSpPr>
      <dsp:spPr>
        <a:xfrm>
          <a:off x="3193851" y="2114299"/>
          <a:ext cx="2902148" cy="1741289"/>
        </a:xfrm>
        <a:prstGeom prst="rect">
          <a:avLst/>
        </a:prstGeom>
        <a:solidFill>
          <a:srgbClr val="0090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Social care workforce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193851" y="2114299"/>
        <a:ext cx="2902148" cy="1741289"/>
      </dsp:txXfrm>
    </dsp:sp>
    <dsp:sp modelId="{7BD698D0-12BB-4E6B-ACC2-01092F745CFF}">
      <dsp:nvSpPr>
        <dsp:cNvPr id="0" name=""/>
        <dsp:cNvSpPr/>
      </dsp:nvSpPr>
      <dsp:spPr>
        <a:xfrm>
          <a:off x="9131" y="2096015"/>
          <a:ext cx="2902148" cy="1741289"/>
        </a:xfrm>
        <a:prstGeom prst="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Children and young people workforce</a:t>
          </a:r>
          <a:endParaRPr lang="en-GB" sz="200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9131" y="2096015"/>
        <a:ext cx="2902148" cy="1741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48535-8F96-4FC6-9974-AE4DCABFD059}">
      <dsp:nvSpPr>
        <dsp:cNvPr id="0" name=""/>
        <dsp:cNvSpPr/>
      </dsp:nvSpPr>
      <dsp:spPr>
        <a:xfrm>
          <a:off x="0" y="0"/>
          <a:ext cx="6565392" cy="1018169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There will be less confusion for workers applying for registration for the first time.</a:t>
          </a:r>
        </a:p>
      </dsp:txBody>
      <dsp:txXfrm>
        <a:off x="49703" y="49703"/>
        <a:ext cx="6465986" cy="918763"/>
      </dsp:txXfrm>
    </dsp:sp>
    <dsp:sp modelId="{7A20F0B3-FF0A-4E13-9712-517827130EF6}">
      <dsp:nvSpPr>
        <dsp:cNvPr id="0" name=""/>
        <dsp:cNvSpPr/>
      </dsp:nvSpPr>
      <dsp:spPr>
        <a:xfrm>
          <a:off x="0" y="2337428"/>
          <a:ext cx="6548715" cy="1487140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Workers can update changes to their employment, including their level of job role, both through the annual declaration or at any other time using MySSSC. </a:t>
          </a:r>
          <a:endParaRPr lang="en-US" sz="2000" b="0" i="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72596" y="2410024"/>
        <a:ext cx="6403523" cy="1341948"/>
      </dsp:txXfrm>
    </dsp:sp>
    <dsp:sp modelId="{7DD18389-CA40-44C7-8B56-EA8BC60173F2}">
      <dsp:nvSpPr>
        <dsp:cNvPr id="0" name=""/>
        <dsp:cNvSpPr/>
      </dsp:nvSpPr>
      <dsp:spPr>
        <a:xfrm>
          <a:off x="0" y="3988203"/>
          <a:ext cx="6565392" cy="1067651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latin typeface="Verdana" panose="020B0604030504040204" pitchFamily="34" charset="0"/>
              <a:ea typeface="Verdana" panose="020B0604030504040204" pitchFamily="34" charset="0"/>
            </a:rPr>
            <a:t>Employers will be notified if a worker makes changes to their employment.</a:t>
          </a:r>
          <a:endParaRPr lang="en-US" sz="2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2118" y="4040321"/>
        <a:ext cx="6461156" cy="963415"/>
      </dsp:txXfrm>
    </dsp:sp>
    <dsp:sp modelId="{6F880310-7F09-4BCD-8A3B-55E8A9029003}">
      <dsp:nvSpPr>
        <dsp:cNvPr id="0" name=""/>
        <dsp:cNvSpPr/>
      </dsp:nvSpPr>
      <dsp:spPr>
        <a:xfrm>
          <a:off x="0" y="1205491"/>
          <a:ext cx="6565392" cy="1018169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Those endorsing applications will add the worker’s care service(s), the type(s) of service and their level(s) of job role.</a:t>
          </a:r>
          <a:endParaRPr lang="en-US" sz="2000" b="0" i="0" kern="120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9703" y="1255194"/>
        <a:ext cx="6465986" cy="918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8E83-1F26-454F-96D5-D873008EC1B2}">
      <dsp:nvSpPr>
        <dsp:cNvPr id="0" name=""/>
        <dsp:cNvSpPr/>
      </dsp:nvSpPr>
      <dsp:spPr>
        <a:xfrm>
          <a:off x="0" y="1063941"/>
          <a:ext cx="7507224" cy="1297108"/>
        </a:xfrm>
        <a:prstGeom prst="round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Workers must be registered within six months of starting in their role.</a:t>
          </a:r>
        </a:p>
      </dsp:txBody>
      <dsp:txXfrm>
        <a:off x="63320" y="1127261"/>
        <a:ext cx="7380584" cy="1170468"/>
      </dsp:txXfrm>
    </dsp:sp>
    <dsp:sp modelId="{9A708A5D-D929-4897-A620-D908376749DE}">
      <dsp:nvSpPr>
        <dsp:cNvPr id="0" name=""/>
        <dsp:cNvSpPr/>
      </dsp:nvSpPr>
      <dsp:spPr>
        <a:xfrm>
          <a:off x="0" y="2774811"/>
          <a:ext cx="7507224" cy="1359433"/>
        </a:xfrm>
        <a:prstGeom prst="round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There will be a new requirement for workers to </a:t>
          </a:r>
          <a:r>
            <a:rPr lang="en-US" sz="2000" b="1" kern="1200">
              <a:latin typeface="Verdana" panose="020B0604030504040204" pitchFamily="34" charset="0"/>
              <a:ea typeface="Verdana" panose="020B0604030504040204" pitchFamily="34" charset="0"/>
            </a:rPr>
            <a:t>apply</a:t>
          </a: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 for registration within three months of starting in their role.</a:t>
          </a:r>
        </a:p>
      </dsp:txBody>
      <dsp:txXfrm>
        <a:off x="66362" y="2841173"/>
        <a:ext cx="7374500" cy="1226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0DF35-82C2-4878-9719-24B878944851}">
      <dsp:nvSpPr>
        <dsp:cNvPr id="0" name=""/>
        <dsp:cNvSpPr/>
      </dsp:nvSpPr>
      <dsp:spPr>
        <a:xfrm>
          <a:off x="0" y="251648"/>
          <a:ext cx="6931152" cy="969084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Registrants won’t need to renew registration every five years.</a:t>
          </a:r>
        </a:p>
      </dsp:txBody>
      <dsp:txXfrm>
        <a:off x="47307" y="298955"/>
        <a:ext cx="6836538" cy="874470"/>
      </dsp:txXfrm>
    </dsp:sp>
    <dsp:sp modelId="{285F8E83-1F26-454F-96D5-D873008EC1B2}">
      <dsp:nvSpPr>
        <dsp:cNvPr id="0" name=""/>
        <dsp:cNvSpPr/>
      </dsp:nvSpPr>
      <dsp:spPr>
        <a:xfrm>
          <a:off x="0" y="1641589"/>
          <a:ext cx="6931152" cy="1438489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They will complete an annual declaration. We’ve designed this be a quick check-in to provide any updates to personal or employment details, confirm they’ve completed CPL and pay the fee.</a:t>
          </a:r>
          <a:endParaRPr lang="en-US" sz="1400" kern="1200"/>
        </a:p>
      </dsp:txBody>
      <dsp:txXfrm>
        <a:off x="70221" y="1711810"/>
        <a:ext cx="6790710" cy="1298047"/>
      </dsp:txXfrm>
    </dsp:sp>
    <dsp:sp modelId="{EC7F80DA-3E5A-46AF-B9AE-81A855183B88}">
      <dsp:nvSpPr>
        <dsp:cNvPr id="0" name=""/>
        <dsp:cNvSpPr/>
      </dsp:nvSpPr>
      <dsp:spPr>
        <a:xfrm>
          <a:off x="0" y="3523091"/>
          <a:ext cx="6931152" cy="1006236"/>
        </a:xfrm>
        <a:prstGeom prst="roundRect">
          <a:avLst/>
        </a:prstGeom>
        <a:solidFill>
          <a:srgbClr val="024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This will help keep the Register more up to date.</a:t>
          </a:r>
        </a:p>
      </dsp:txBody>
      <dsp:txXfrm>
        <a:off x="49120" y="3572211"/>
        <a:ext cx="6832912" cy="907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F8E83-1F26-454F-96D5-D873008EC1B2}">
      <dsp:nvSpPr>
        <dsp:cNvPr id="0" name=""/>
        <dsp:cNvSpPr/>
      </dsp:nvSpPr>
      <dsp:spPr>
        <a:xfrm>
          <a:off x="0" y="0"/>
          <a:ext cx="6931152" cy="1709774"/>
        </a:xfrm>
        <a:prstGeom prst="round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latin typeface="Verdana" panose="020B0604030504040204" pitchFamily="34" charset="0"/>
              <a:ea typeface="Verdana" panose="020B0604030504040204" pitchFamily="34" charset="0"/>
            </a:rPr>
            <a:t>The Public Register search will include details of fitness to practise, such as suspensions, conditions, warnings or removal.</a:t>
          </a:r>
          <a:endParaRPr lang="en-US" sz="20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3464" y="83464"/>
        <a:ext cx="6764224" cy="1542846"/>
      </dsp:txXfrm>
    </dsp:sp>
    <dsp:sp modelId="{EC7F80DA-3E5A-46AF-B9AE-81A855183B88}">
      <dsp:nvSpPr>
        <dsp:cNvPr id="0" name=""/>
        <dsp:cNvSpPr/>
      </dsp:nvSpPr>
      <dsp:spPr>
        <a:xfrm>
          <a:off x="0" y="1957485"/>
          <a:ext cx="6931152" cy="1470502"/>
        </a:xfrm>
        <a:prstGeom prst="roundRect">
          <a:avLst/>
        </a:prstGeom>
        <a:solidFill>
          <a:srgbClr val="004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Verdana" panose="020B0604030504040204" pitchFamily="34" charset="0"/>
              <a:ea typeface="Verdana" panose="020B0604030504040204" pitchFamily="34" charset="0"/>
            </a:rPr>
            <a:t>We’ll also publish specialist qualifications for social workers.</a:t>
          </a:r>
        </a:p>
      </dsp:txBody>
      <dsp:txXfrm>
        <a:off x="71784" y="2029269"/>
        <a:ext cx="6787584" cy="1326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71C6E-38A4-45DA-8E0B-7FB167749388}">
      <dsp:nvSpPr>
        <dsp:cNvPr id="0" name=""/>
        <dsp:cNvSpPr/>
      </dsp:nvSpPr>
      <dsp:spPr>
        <a:xfrm>
          <a:off x="0" y="808101"/>
          <a:ext cx="2705100" cy="1623059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</a:rPr>
            <a:t>Annual declaration  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808101"/>
        <a:ext cx="2705100" cy="1623059"/>
      </dsp:txXfrm>
    </dsp:sp>
    <dsp:sp modelId="{474B7063-FC24-45FD-BFC7-FAD6E42A3178}">
      <dsp:nvSpPr>
        <dsp:cNvPr id="0" name=""/>
        <dsp:cNvSpPr/>
      </dsp:nvSpPr>
      <dsp:spPr>
        <a:xfrm>
          <a:off x="2975610" y="808101"/>
          <a:ext cx="2705100" cy="1623059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Focus on key skills and knowledge required at key career stages, such as, induction, change of role, return to practice </a:t>
          </a:r>
          <a:r>
            <a:rPr lang="en-GB" sz="17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 </a:t>
          </a:r>
          <a:endParaRPr lang="en-US" sz="17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975610" y="808101"/>
        <a:ext cx="2705100" cy="1623059"/>
      </dsp:txXfrm>
    </dsp:sp>
    <dsp:sp modelId="{9DFA484C-8468-4057-A3EF-356C3330F51C}">
      <dsp:nvSpPr>
        <dsp:cNvPr id="0" name=""/>
        <dsp:cNvSpPr/>
      </dsp:nvSpPr>
      <dsp:spPr>
        <a:xfrm>
          <a:off x="5951220" y="808101"/>
          <a:ext cx="2705100" cy="1623059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Inclusion of core learning elements for each Register group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951220" y="808101"/>
        <a:ext cx="2705100" cy="1623059"/>
      </dsp:txXfrm>
    </dsp:sp>
    <dsp:sp modelId="{D6B06701-8A90-4F31-8777-776CD3CAF130}">
      <dsp:nvSpPr>
        <dsp:cNvPr id="0" name=""/>
        <dsp:cNvSpPr/>
      </dsp:nvSpPr>
      <dsp:spPr>
        <a:xfrm>
          <a:off x="0" y="2701671"/>
          <a:ext cx="2705100" cy="1623059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New requirements for newly qualified social workers (NQSW) to support the mandatory supported first year of practice from October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0" y="2701671"/>
        <a:ext cx="2705100" cy="1623059"/>
      </dsp:txXfrm>
    </dsp:sp>
    <dsp:sp modelId="{94925C81-7ED1-440E-8A30-DDBE7AE2CDF3}">
      <dsp:nvSpPr>
        <dsp:cNvPr id="0" name=""/>
        <dsp:cNvSpPr/>
      </dsp:nvSpPr>
      <dsp:spPr>
        <a:xfrm>
          <a:off x="2975610" y="2701670"/>
          <a:ext cx="2705100" cy="1623059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Mandatory learning on trauma and adult and child protection and for those moving from one part of the Register to another</a:t>
          </a:r>
        </a:p>
      </dsp:txBody>
      <dsp:txXfrm>
        <a:off x="2975610" y="2701670"/>
        <a:ext cx="2705100" cy="1623059"/>
      </dsp:txXfrm>
    </dsp:sp>
    <dsp:sp modelId="{6AD02474-5674-4332-8B4E-3C0885B23B57}">
      <dsp:nvSpPr>
        <dsp:cNvPr id="0" name=""/>
        <dsp:cNvSpPr/>
      </dsp:nvSpPr>
      <dsp:spPr>
        <a:xfrm>
          <a:off x="5951220" y="2701670"/>
          <a:ext cx="2705100" cy="1623059"/>
        </a:xfrm>
        <a:prstGeom prst="rect">
          <a:avLst/>
        </a:prstGeom>
        <a:solidFill>
          <a:srgbClr val="00428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Flexibility for the SSSC to revise requirements to respond to emerging skills gaps 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951220" y="2701670"/>
        <a:ext cx="2705100" cy="162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7859-68F5-C34A-8E58-280568B187D3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D9B4-E460-1240-A645-AA75B09F0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9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7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72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7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0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3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C2E78D-9EA8-B841-B8DB-C6D494BC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rgbClr val="00908E"/>
                </a:solidFill>
              </a:defRPr>
            </a:lvl1pPr>
          </a:lstStyle>
          <a:p>
            <a:r>
              <a:rPr lang="en-US">
                <a:solidFill>
                  <a:srgbClr val="004289"/>
                </a:solidFill>
              </a:rPr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23A7F9-AE07-1946-901D-3BD5C7CEE0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1416" y="1174381"/>
            <a:ext cx="8402534" cy="451080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400">
              <a:solidFill>
                <a:srgbClr val="17375E"/>
              </a:solidFill>
              <a:latin typeface="Verdana"/>
              <a:cs typeface="Verdana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23A7F9-AE07-1946-901D-3BD5C7CEE0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1416" y="1172765"/>
            <a:ext cx="4157560" cy="452235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lvl="0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AE09F-F90B-374C-BE5F-8C85BD35A51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172764"/>
            <a:ext cx="4178033" cy="4542236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indent="-285750">
              <a:buFont typeface="Arial"/>
              <a:buChar char="•"/>
            </a:pPr>
            <a:endParaRPr lang="en-GB" sz="1400">
              <a:solidFill>
                <a:srgbClr val="17375E"/>
              </a:solidFill>
              <a:latin typeface="Verdana"/>
              <a:cs typeface="Verdan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ABC780-2174-E44C-A97B-340DFE12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solidFill>
                  <a:srgbClr val="00908E"/>
                </a:solidFill>
              </a:defRPr>
            </a:lvl1pPr>
          </a:lstStyle>
          <a:p>
            <a:r>
              <a:rPr lang="en-US">
                <a:solidFill>
                  <a:srgbClr val="004289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40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8687E0-4730-3340-9AD7-A0CC3B2A1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8470" y="606286"/>
            <a:ext cx="3581090" cy="5078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C9FB5E-0A07-454F-8474-119B86DA920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1416" y="1172765"/>
            <a:ext cx="4157560" cy="452235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76F62-EC91-FE4E-8052-A8F6962A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6" y="493800"/>
            <a:ext cx="417095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rgbClr val="00908E"/>
                </a:solidFill>
              </a:defRPr>
            </a:lvl1pPr>
          </a:lstStyle>
          <a:p>
            <a:r>
              <a:rPr lang="en-US">
                <a:solidFill>
                  <a:srgbClr val="004289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9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42F4E1F-5B6B-B44A-800C-20961B77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418250"/>
            <a:ext cx="8096745" cy="769441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4400" b="1" i="0">
                <a:solidFill>
                  <a:srgbClr val="009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71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2AF3E6-6381-5A44-A00B-18A9A5A89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485960"/>
            <a:ext cx="8096745" cy="701731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FA4283-96BC-2541-B15A-31B04903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24695" y="2176019"/>
            <a:ext cx="2894610" cy="5909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rgbClr val="00908E"/>
                </a:solidFill>
              </a:defRPr>
            </a:lvl1pPr>
          </a:lstStyle>
          <a:p>
            <a:r>
              <a:rPr lang="en-US" sz="3600" b="1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en-US" sz="3600" b="1" baseline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</a:t>
            </a:r>
            <a:endParaRPr lang="en-US" sz="3600" b="1">
              <a:solidFill>
                <a:srgbClr val="0042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5A5E242-454C-164A-82E0-5FE37F42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37" y="2063346"/>
            <a:ext cx="7169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of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230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88A2AD-3258-D54D-B9F4-E7B2C203A9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54" y="5555974"/>
            <a:ext cx="1148846" cy="13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3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200" b="1" i="0" kern="1200" baseline="0">
          <a:solidFill>
            <a:schemeClr val="tx2">
              <a:lumMod val="75000"/>
            </a:schemeClr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9DE2A-DC3A-9A41-B22A-35F9562C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281C-161F-ED41-A461-4A403C4E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CE3-2383-8546-8C82-08F95D77A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5CD8-F50F-F741-8366-6DF329C1AE6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0700-4F44-1F4A-97A0-21DF8620E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EF16-2042-8943-B4F3-E7C1831C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B03D-B042-6D49-9E48-33E04A4BDD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EA73D-3F81-6742-A6F9-B130B3025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5154" y="5555974"/>
            <a:ext cx="1148846" cy="13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9C96DD-D606-6F46-AFBB-8191CEEB49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68" y="456674"/>
            <a:ext cx="2530271" cy="4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38874A-BDEB-A44B-AAB4-33790AC9A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68" y="459693"/>
            <a:ext cx="2530271" cy="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c.uk.com/" TargetMode="External"/><Relationship Id="rId7" Type="http://schemas.openxmlformats.org/officeDocument/2006/relationships/hyperlink" Target="http://youtube.com/user/sssct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SSSCnews" TargetMode="External"/><Relationship Id="rId5" Type="http://schemas.openxmlformats.org/officeDocument/2006/relationships/hyperlink" Target="https://www.facebook.com/thesssc" TargetMode="External"/><Relationship Id="rId4" Type="http://schemas.openxmlformats.org/officeDocument/2006/relationships/hyperlink" Target="mailto:enquiries@sssc.uk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20E1-C766-C747-84BB-83507F4C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26" y="2063346"/>
            <a:ext cx="7169727" cy="1325563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Registration is changing</a:t>
            </a:r>
          </a:p>
        </p:txBody>
      </p:sp>
    </p:spTree>
    <p:extLst>
      <p:ext uri="{BB962C8B-B14F-4D97-AF65-F5344CB8AC3E}">
        <p14:creationId xmlns:p14="http://schemas.microsoft.com/office/powerpoint/2010/main" val="155519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769441"/>
          </a:xfrm>
        </p:spPr>
        <p:txBody>
          <a:bodyPr/>
          <a:lstStyle/>
          <a:p>
            <a:r>
              <a:rPr lang="en-US"/>
              <a:t>Continuous registration and the annual declaration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6D06A39-DD37-CC98-F0F9-D62003007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608405"/>
              </p:ext>
            </p:extLst>
          </p:nvPr>
        </p:nvGraphicFramePr>
        <p:xfrm>
          <a:off x="1188720" y="1417736"/>
          <a:ext cx="6931152" cy="45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8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424551"/>
            <a:ext cx="8096745" cy="701731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Public Register 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9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Public Register search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9566EA-05DC-11B9-EDB5-A0FB28D40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535529"/>
              </p:ext>
            </p:extLst>
          </p:nvPr>
        </p:nvGraphicFramePr>
        <p:xfrm>
          <a:off x="1188720" y="1225296"/>
          <a:ext cx="6931152" cy="474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11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378" y="515674"/>
            <a:ext cx="8096745" cy="3139321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Changes to our Codes, qualification and continuous professional learning (CPL) requirements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1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538851"/>
            <a:ext cx="8096745" cy="701731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Codes of Practice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1107996"/>
          </a:xfrm>
        </p:spPr>
        <p:txBody>
          <a:bodyPr/>
          <a:lstStyle/>
          <a:p>
            <a:r>
              <a:rPr lang="en-US"/>
              <a:t>Codes of Practice for Workers and Employers</a:t>
            </a:r>
            <a:br>
              <a:rPr lang="en-US"/>
            </a:br>
            <a:br>
              <a:rPr lang="en-US"/>
            </a:br>
            <a:r>
              <a:rPr lang="en-US"/>
              <a:t>Effective from 1 May 2024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5EACB42-D01D-D411-B916-6C05F3DB7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911366"/>
            <a:ext cx="6851650" cy="3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What’s changed in the Codes?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2A680-DA5A-EFF2-B44F-DE21F0392F12}"/>
              </a:ext>
            </a:extLst>
          </p:cNvPr>
          <p:cNvSpPr txBox="1"/>
          <p:nvPr/>
        </p:nvSpPr>
        <p:spPr>
          <a:xfrm>
            <a:off x="717247" y="1150540"/>
            <a:ext cx="7083819" cy="594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07000"/>
              </a:lnSpc>
            </a:pPr>
            <a:br>
              <a:rPr lang="en-GB" sz="18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80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193CCD-B242-BE49-2D53-808F5D9C7CC7}"/>
              </a:ext>
            </a:extLst>
          </p:cNvPr>
          <p:cNvSpPr/>
          <p:nvPr/>
        </p:nvSpPr>
        <p:spPr>
          <a:xfrm>
            <a:off x="457199" y="924687"/>
            <a:ext cx="7538485" cy="914400"/>
          </a:xfrm>
          <a:prstGeom prst="roundRect">
            <a:avLst/>
          </a:prstGeom>
          <a:solidFill>
            <a:srgbClr val="0042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GB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emoved repetition and r</a:t>
            </a: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efreshed outdated </a:t>
            </a:r>
            <a:r>
              <a:rPr lang="en-GB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language, </a:t>
            </a:r>
            <a:r>
              <a:rPr lang="en-US" sz="1800">
                <a:solidFill>
                  <a:prstClr val="whit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ore empowering tone and use positive language.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123B8A-18A2-FBAD-C9FB-AD3137D9AA44}"/>
              </a:ext>
            </a:extLst>
          </p:cNvPr>
          <p:cNvSpPr/>
          <p:nvPr/>
        </p:nvSpPr>
        <p:spPr>
          <a:xfrm>
            <a:off x="457199" y="1871414"/>
            <a:ext cx="7538485" cy="914400"/>
          </a:xfrm>
          <a:prstGeom prst="roundRect">
            <a:avLst/>
          </a:prstGeom>
          <a:solidFill>
            <a:srgbClr val="0042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n-US" sz="18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Clear links to the Health and Social Care Standards.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4B13B5-8651-4804-FFC2-C7C2E5BD1362}"/>
              </a:ext>
            </a:extLst>
          </p:cNvPr>
          <p:cNvSpPr/>
          <p:nvPr/>
        </p:nvSpPr>
        <p:spPr>
          <a:xfrm>
            <a:off x="428534" y="2824155"/>
            <a:ext cx="7570263" cy="914400"/>
          </a:xfrm>
          <a:prstGeom prst="roundRect">
            <a:avLst/>
          </a:prstGeom>
          <a:solidFill>
            <a:srgbClr val="0042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Reflect the importance of kindness, compassion and involvement in decision making.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35FD20-7C03-F7E4-4745-DA2A6EAFC625}"/>
              </a:ext>
            </a:extLst>
          </p:cNvPr>
          <p:cNvSpPr/>
          <p:nvPr/>
        </p:nvSpPr>
        <p:spPr>
          <a:xfrm>
            <a:off x="428534" y="3781032"/>
            <a:ext cx="7567150" cy="914400"/>
          </a:xfrm>
          <a:prstGeom prst="roundRect">
            <a:avLst/>
          </a:prstGeom>
          <a:solidFill>
            <a:srgbClr val="0042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n-US" sz="18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Reflect the importance of positive relationships as well as maintaining appropriate boundaries.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95066E-0799-20AD-5F1D-302A17DA7C4D}"/>
              </a:ext>
            </a:extLst>
          </p:cNvPr>
          <p:cNvSpPr/>
          <p:nvPr/>
        </p:nvSpPr>
        <p:spPr>
          <a:xfrm>
            <a:off x="457199" y="4743922"/>
            <a:ext cx="7567150" cy="914400"/>
          </a:xfrm>
          <a:prstGeom prst="roundRect">
            <a:avLst/>
          </a:prstGeom>
          <a:solidFill>
            <a:srgbClr val="0042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New Code on working in a way that is informed by an understanding of the impact of trauma.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9CD76E-C9A6-B625-4152-EF830BBA883B}"/>
              </a:ext>
            </a:extLst>
          </p:cNvPr>
          <p:cNvSpPr/>
          <p:nvPr/>
        </p:nvSpPr>
        <p:spPr>
          <a:xfrm>
            <a:off x="439755" y="5700799"/>
            <a:ext cx="7584594" cy="914400"/>
          </a:xfrm>
          <a:prstGeom prst="roundRect">
            <a:avLst/>
          </a:prstGeom>
          <a:solidFill>
            <a:srgbClr val="0042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Strengthened the Employer Code.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7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282744"/>
            <a:ext cx="8096745" cy="1311128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More flexible qualifications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More flexible qualifications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7349F-AB87-1346-4785-FB283FCBB423}"/>
              </a:ext>
            </a:extLst>
          </p:cNvPr>
          <p:cNvSpPr txBox="1"/>
          <p:nvPr/>
        </p:nvSpPr>
        <p:spPr>
          <a:xfrm>
            <a:off x="394262" y="1319911"/>
            <a:ext cx="8111297" cy="4274439"/>
          </a:xfrm>
          <a:prstGeom prst="rect">
            <a:avLst/>
          </a:prstGeom>
        </p:spPr>
        <p:txBody>
          <a:bodyPr lIns="68580" tIns="34290" rIns="68580" bIns="34290" rtlCol="0" anchor="t"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n-GB" sz="2200">
                <a:latin typeface="Verdana"/>
                <a:ea typeface="Verdana"/>
              </a:rPr>
              <a:t>From </a:t>
            </a:r>
            <a:r>
              <a:rPr lang="en-GB" sz="2200" b="1">
                <a:latin typeface="Verdana"/>
                <a:ea typeface="Verdana"/>
              </a:rPr>
              <a:t>3 June 2024 </a:t>
            </a:r>
            <a:r>
              <a:rPr lang="en-GB" sz="2200">
                <a:latin typeface="Verdana"/>
                <a:ea typeface="Verdana"/>
              </a:rPr>
              <a:t>we’ll accept the benchmark qualifications at different levels for people moving between adult and children’s services:</a:t>
            </a:r>
          </a:p>
          <a:p>
            <a:pPr marL="214313" indent="-214313">
              <a:spcBef>
                <a:spcPct val="20000"/>
              </a:spcBef>
              <a:buFont typeface="Arial"/>
              <a:buChar char="•"/>
            </a:pPr>
            <a:endParaRPr lang="en-GB" sz="2200">
              <a:latin typeface="Verdana"/>
              <a:ea typeface="Verdana"/>
            </a:endParaRPr>
          </a:p>
          <a:p>
            <a:pPr marL="671513" lvl="1" indent="-214313">
              <a:spcBef>
                <a:spcPct val="20000"/>
              </a:spcBef>
              <a:buFont typeface="Arial"/>
              <a:buChar char="•"/>
            </a:pPr>
            <a:r>
              <a:rPr lang="en-GB" sz="2200">
                <a:latin typeface="Verdana"/>
                <a:ea typeface="Verdana"/>
              </a:rPr>
              <a:t>SVQ Social Services (Children and Young People) for people working with adults</a:t>
            </a:r>
          </a:p>
          <a:p>
            <a:pPr marL="671513" lvl="1" indent="-214313">
              <a:spcBef>
                <a:spcPct val="20000"/>
              </a:spcBef>
              <a:buFont typeface="Arial"/>
              <a:buChar char="•"/>
            </a:pPr>
            <a:r>
              <a:rPr lang="en-GB" sz="2200">
                <a:latin typeface="Verdana"/>
                <a:ea typeface="Verdana"/>
              </a:rPr>
              <a:t>SVQ Social Services and Healthcare for people working with children.</a:t>
            </a:r>
          </a:p>
          <a:p>
            <a:pPr>
              <a:spcBef>
                <a:spcPct val="20000"/>
              </a:spcBef>
            </a:pPr>
            <a:endParaRPr lang="en-GB" sz="2200">
              <a:latin typeface="Verdana"/>
              <a:ea typeface="Verdana"/>
            </a:endParaRPr>
          </a:p>
          <a:p>
            <a:pPr>
              <a:spcBef>
                <a:spcPct val="20000"/>
              </a:spcBef>
            </a:pPr>
            <a:r>
              <a:rPr lang="en-GB" sz="2200">
                <a:latin typeface="Verdana"/>
                <a:ea typeface="Verdana"/>
              </a:rPr>
              <a:t>People moving to a different type of service will need to complete extra CPL, for example adult or child protection.</a:t>
            </a:r>
          </a:p>
          <a:p>
            <a:pPr>
              <a:spcBef>
                <a:spcPct val="20000"/>
              </a:spcBef>
            </a:pPr>
            <a:endParaRPr lang="en-GB" sz="2200">
              <a:latin typeface="Verdana"/>
              <a:ea typeface="Verdana"/>
            </a:endParaRPr>
          </a:p>
          <a:p>
            <a:pPr>
              <a:spcBef>
                <a:spcPct val="20000"/>
              </a:spcBef>
            </a:pPr>
            <a:r>
              <a:rPr lang="en-GB" sz="2200">
                <a:latin typeface="Verdana"/>
                <a:ea typeface="Verdana"/>
              </a:rPr>
              <a:t>Anyone with a qualification condition that holds one of these qualifications should contact us for advice.</a:t>
            </a:r>
          </a:p>
          <a:p>
            <a:pPr>
              <a:spcBef>
                <a:spcPct val="20000"/>
              </a:spcBef>
            </a:pPr>
            <a:endParaRPr lang="en-GB" sz="2200">
              <a:latin typeface="Verdana"/>
              <a:ea typeface="Verdana"/>
            </a:endParaRPr>
          </a:p>
          <a:p>
            <a:pPr>
              <a:spcBef>
                <a:spcPct val="20000"/>
              </a:spcBef>
            </a:pPr>
            <a:endParaRPr lang="en-GB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02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538851"/>
            <a:ext cx="8096745" cy="701731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Qualification timescales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8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GB"/>
              <a:t>What’s changing?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CBA99E-AFDD-651B-CD30-0F9442A565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791362"/>
              </p:ext>
            </p:extLst>
          </p:nvPr>
        </p:nvGraphicFramePr>
        <p:xfrm>
          <a:off x="341313" y="1174750"/>
          <a:ext cx="8402637" cy="451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25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Qualification timescales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E8513-84DD-66DC-3370-F8FFABA07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7" t="1688" r="1562"/>
          <a:stretch/>
        </p:blipFill>
        <p:spPr>
          <a:xfrm>
            <a:off x="235026" y="1066799"/>
            <a:ext cx="8656154" cy="4600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62B1B-40B4-AB45-A330-313731163DD7}"/>
              </a:ext>
            </a:extLst>
          </p:cNvPr>
          <p:cNvSpPr txBox="1"/>
          <p:nvPr/>
        </p:nvSpPr>
        <p:spPr>
          <a:xfrm>
            <a:off x="788098" y="5637312"/>
            <a:ext cx="467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latin typeface="Verdana" panose="020B0604030504040204" pitchFamily="34" charset="0"/>
                <a:ea typeface="Verdana" panose="020B0604030504040204" pitchFamily="34" charset="0"/>
              </a:rPr>
              <a:t>Delayed for adult social care until June 2025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EAE00-C16F-03B4-E604-00209D6F0098}"/>
              </a:ext>
            </a:extLst>
          </p:cNvPr>
          <p:cNvCxnSpPr/>
          <p:nvPr/>
        </p:nvCxnSpPr>
        <p:spPr>
          <a:xfrm flipV="1">
            <a:off x="5772150" y="4794250"/>
            <a:ext cx="1536700" cy="996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4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538851"/>
            <a:ext cx="8096745" cy="701731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New CPL requirements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769441"/>
          </a:xfrm>
        </p:spPr>
        <p:txBody>
          <a:bodyPr/>
          <a:lstStyle/>
          <a:p>
            <a:r>
              <a:rPr lang="en-US"/>
              <a:t>New continuous professional learning (CPL) requirements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9F1AF143-F0DC-950A-5719-71BD0622D9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8131466"/>
              </p:ext>
            </p:extLst>
          </p:nvPr>
        </p:nvGraphicFramePr>
        <p:xfrm>
          <a:off x="182880" y="1182624"/>
          <a:ext cx="8656320" cy="51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78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Five CPL principles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3B5BFDC-7DBD-544F-A238-F868641CF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416" y="924688"/>
            <a:ext cx="8410698" cy="5296498"/>
          </a:xfrm>
        </p:spPr>
        <p:txBody>
          <a:bodyPr/>
          <a:lstStyle/>
          <a:p>
            <a:pPr marL="0" indent="0">
              <a:buNone/>
            </a:pPr>
            <a:endParaRPr lang="en-GB" sz="2000">
              <a:solidFill>
                <a:srgbClr val="004289"/>
              </a:solidFill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ea typeface="Verdana" panose="020B0604030504040204" pitchFamily="34" charset="0"/>
              </a:rPr>
              <a:t>My continuous professional learning (CPL):</a:t>
            </a: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GB" sz="2000" b="1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Principle 1</a:t>
            </a:r>
            <a:r>
              <a:rPr lang="en-GB" sz="2000" b="0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: is </a:t>
            </a:r>
            <a:r>
              <a:rPr lang="en-GB" sz="200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responsibility and will be supported by my employer</a:t>
            </a:r>
            <a:endParaRPr lang="en-GB" sz="2000" b="0" i="0" u="none" strike="noStrike" baseline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GB" sz="2000" b="1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Principle 2</a:t>
            </a:r>
            <a:r>
              <a:rPr lang="en-GB" sz="2000" b="0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: </a:t>
            </a:r>
            <a:r>
              <a:rPr lang="en-GB" sz="200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improves the lives of, and protects, individuals and carers</a:t>
            </a:r>
            <a:endParaRPr lang="en-GB" sz="2000" b="0" i="0" u="none" strike="noStrike" baseline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GB" sz="2000" b="1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Principle 3</a:t>
            </a:r>
            <a:r>
              <a:rPr lang="en-GB" sz="2000" b="0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: </a:t>
            </a:r>
            <a:r>
              <a:rPr lang="en-GB" sz="2000" kern="10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improves the quality of care and support I provide</a:t>
            </a:r>
            <a:endParaRPr lang="en-GB" sz="2000" b="0" i="0" u="none" strike="noStrike" baseline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GB" sz="2000" b="1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Principle 4</a:t>
            </a:r>
            <a:r>
              <a:rPr lang="en-GB" sz="2000" b="0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: is relevant to my role and the outcomes of the individuals I support</a:t>
            </a:r>
          </a:p>
          <a:p>
            <a:r>
              <a:rPr lang="en-GB" sz="2000" b="1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Principle 5</a:t>
            </a:r>
            <a:r>
              <a:rPr lang="en-GB" sz="2000" b="0" i="0" u="none" strike="noStrike" baseline="0">
                <a:solidFill>
                  <a:schemeClr val="tx1"/>
                </a:solidFill>
                <a:ea typeface="Verdana" panose="020B0604030504040204" pitchFamily="34" charset="0"/>
              </a:rPr>
              <a:t>: s</a:t>
            </a:r>
            <a:r>
              <a:rPr lang="en-GB" sz="2000">
                <a:solidFill>
                  <a:schemeClr val="tx1"/>
                </a:solidFill>
                <a:ea typeface="Verdana" panose="020B0604030504040204" pitchFamily="34" charset="0"/>
              </a:rPr>
              <a:t>upports my career, increases my confidence and improves my professional practice.</a:t>
            </a:r>
          </a:p>
        </p:txBody>
      </p:sp>
    </p:spTree>
    <p:extLst>
      <p:ext uri="{BB962C8B-B14F-4D97-AF65-F5344CB8AC3E}">
        <p14:creationId xmlns:p14="http://schemas.microsoft.com/office/powerpoint/2010/main" val="377251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What’s in the new CPL?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6915441-9C56-8B83-9288-022FF1837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416" y="1174381"/>
            <a:ext cx="8402534" cy="46676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CPL is based on four groups; social workers (including NQSW), the social care workforce, the children and young people workforce and Care Inspectorate inspectors.</a:t>
            </a:r>
          </a:p>
          <a:p>
            <a:pPr algn="l" rtl="0" fontAlgn="base"/>
            <a:endParaRPr lang="en-US" sz="1800" b="0" i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There are eight pathways: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am new to my role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return to practice after a career break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complete a professional qualification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keep my practice up to date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</a:t>
            </a:r>
            <a:r>
              <a:rPr lang="en-US" sz="1800" b="0" i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specialise</a:t>
            </a: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change jobs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retire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I want to take a career break. </a:t>
            </a:r>
          </a:p>
          <a:p>
            <a:pPr marL="457200" lvl="1" indent="0" fontAlgn="base">
              <a:buNone/>
            </a:pPr>
            <a:endParaRPr lang="en-US" sz="1800" b="0" i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  Additionally for social work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I am a newly qualified social worker</a:t>
            </a:r>
            <a:endParaRPr lang="en-US" sz="1800" b="0" i="0"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35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Seven core learning elements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B828C-1CA6-D7E1-8CCB-611D7DE0A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416" y="1174381"/>
            <a:ext cx="8402534" cy="4510801"/>
          </a:xfrm>
        </p:spPr>
        <p:txBody>
          <a:bodyPr/>
          <a:lstStyle/>
          <a:p>
            <a:pPr algn="l" rtl="0" fontAlgn="base"/>
            <a:r>
              <a:rPr lang="en-US" sz="20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social care and children and young people workforce will need to cover seven core learning elements: </a:t>
            </a:r>
          </a:p>
          <a:p>
            <a:pPr algn="l" rtl="0" fontAlgn="base"/>
            <a:endParaRPr lang="en-US" sz="200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rights based and ethical practice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communication and relationships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wellbeing and support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protection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knowledge for your role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</a:t>
            </a:r>
            <a:r>
              <a:rPr lang="en-US" sz="20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eflective practice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leadership and quality assurance.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 b="0" i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Trauma awareness and adult and child protection </a:t>
            </a:r>
          </a:p>
          <a:p>
            <a:pPr algn="l" rtl="0" fontAlgn="base"/>
            <a:r>
              <a:rPr lang="en-US" sz="2000">
                <a:solidFill>
                  <a:schemeClr val="tx1"/>
                </a:solidFill>
              </a:rPr>
              <a:t>  will be mandatory for all.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 b="0" i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9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769441"/>
          </a:xfrm>
        </p:spPr>
        <p:txBody>
          <a:bodyPr/>
          <a:lstStyle/>
          <a:p>
            <a:r>
              <a:rPr lang="en-US"/>
              <a:t>Eight core learning elements for social workers and Care Inspectorate inspectors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ED69B41-2131-DE12-A7D3-94309F748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416" y="1174381"/>
            <a:ext cx="8402534" cy="4510801"/>
          </a:xfrm>
        </p:spPr>
        <p:txBody>
          <a:bodyPr/>
          <a:lstStyle/>
          <a:p>
            <a:pPr algn="l" rtl="0" fontAlgn="base"/>
            <a:endParaRPr lang="en-US" sz="2000" b="0" i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ethics, values and rights-based practice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</a:t>
            </a:r>
            <a:r>
              <a:rPr lang="en-US" sz="20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ommunication</a:t>
            </a:r>
            <a:r>
              <a:rPr lang="en-US" sz="2000">
                <a:solidFill>
                  <a:srgbClr val="000000"/>
                </a:solidFill>
              </a:rPr>
              <a:t>, engagement and relationship-based professional practice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critical thinking, professional judgement and decision making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promoting wellbeing, support and protection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working with complexity in unpredictable and ambiguous contexts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use of knowledge, research and evidence in practice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self-awareness and reflexivity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professional leadership. </a:t>
            </a:r>
            <a:r>
              <a:rPr lang="en-US" sz="20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000" b="0" i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Trauma awareness and adult and child protection </a:t>
            </a:r>
          </a:p>
          <a:p>
            <a:pPr algn="l" rtl="0" fontAlgn="base"/>
            <a:r>
              <a:rPr lang="en-US" sz="2000">
                <a:solidFill>
                  <a:schemeClr val="tx1"/>
                </a:solidFill>
              </a:rPr>
              <a:t>  will be mandatory for all.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New CPL website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34B175C-C7AC-56AB-FC4D-09705442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415" y="1172765"/>
            <a:ext cx="8398547" cy="4522358"/>
          </a:xfrm>
        </p:spPr>
        <p:txBody>
          <a:bodyPr/>
          <a:lstStyle/>
          <a:p>
            <a:pPr marL="0" indent="0">
              <a:buNone/>
            </a:pPr>
            <a:endParaRPr lang="en-GB" sz="1800">
              <a:solidFill>
                <a:srgbClr val="004289"/>
              </a:solidFill>
            </a:endParaRP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We’re developing a new website that will help registrants find the pathway relevant to their role and career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It will provide links to freely available training and resources from organisations such as the SSSC, Care Inspectorate, Scottish Government, Iriss, NHS Education for Scotland.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Learning to meet the CPL requirement is entirely flexible and employers can specify their own </a:t>
            </a:r>
            <a:r>
              <a:rPr lang="en-US" sz="2000" err="1">
                <a:solidFill>
                  <a:schemeClr val="tx1"/>
                </a:solidFill>
              </a:rPr>
              <a:t>organisational</a:t>
            </a:r>
            <a:r>
              <a:rPr lang="en-US" sz="2000">
                <a:solidFill>
                  <a:schemeClr val="tx1"/>
                </a:solidFill>
              </a:rPr>
              <a:t> training.  </a:t>
            </a:r>
            <a:endParaRPr lang="en-GB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316343"/>
            <a:ext cx="8096745" cy="1920526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Return to practice requirements for </a:t>
            </a:r>
            <a:b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social workers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What’s required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C7CF7-5C9F-3C3C-EA62-94ED069F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5018" y="924687"/>
            <a:ext cx="9144000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3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Structure of the Register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3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A tiered approach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4B9ED6-707B-4894-2EBB-81F39B187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56335"/>
              </p:ext>
            </p:extLst>
          </p:nvPr>
        </p:nvGraphicFramePr>
        <p:xfrm>
          <a:off x="495299" y="1162050"/>
          <a:ext cx="7610475" cy="530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9980">
                  <a:extLst>
                    <a:ext uri="{9D8B030D-6E8A-4147-A177-3AD203B41FA5}">
                      <a16:colId xmlns:a16="http://schemas.microsoft.com/office/drawing/2014/main" val="4108041630"/>
                    </a:ext>
                  </a:extLst>
                </a:gridCol>
                <a:gridCol w="2806658">
                  <a:extLst>
                    <a:ext uri="{9D8B030D-6E8A-4147-A177-3AD203B41FA5}">
                      <a16:colId xmlns:a16="http://schemas.microsoft.com/office/drawing/2014/main" val="2818885336"/>
                    </a:ext>
                  </a:extLst>
                </a:gridCol>
                <a:gridCol w="2193837">
                  <a:extLst>
                    <a:ext uri="{9D8B030D-6E8A-4147-A177-3AD203B41FA5}">
                      <a16:colId xmlns:a16="http://schemas.microsoft.com/office/drawing/2014/main" val="682719417"/>
                    </a:ext>
                  </a:extLst>
                </a:gridCol>
              </a:tblGrid>
              <a:tr h="30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LENGTH OF TIME OUT OF PRACTICE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HOURS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REQUIREMENT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extLst>
                  <a:ext uri="{0D108BD9-81ED-4DB2-BD59-A6C34878D82A}">
                    <a16:rowId xmlns:a16="http://schemas.microsoft.com/office/drawing/2014/main" val="270274694"/>
                  </a:ext>
                </a:extLst>
              </a:tr>
              <a:tr h="96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Less than two years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 requirement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extLst>
                  <a:ext uri="{0D108BD9-81ED-4DB2-BD59-A6C34878D82A}">
                    <a16:rowId xmlns:a16="http://schemas.microsoft.com/office/drawing/2014/main" val="2337303676"/>
                  </a:ext>
                </a:extLst>
              </a:tr>
              <a:tr h="1930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Two to five years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180 hours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Supervised practice:  </a:t>
                      </a:r>
                      <a:endParaRPr lang="en-GB" sz="1100" b="1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of 60 hours 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Formal learning: </a:t>
                      </a: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of 40 hours 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Informal learning:</a:t>
                      </a:r>
                      <a:endParaRPr lang="en-GB" sz="1100" b="1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Remaining balance of hours</a:t>
                      </a: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extLst>
                  <a:ext uri="{0D108BD9-81ED-4DB2-BD59-A6C34878D82A}">
                    <a16:rowId xmlns:a16="http://schemas.microsoft.com/office/drawing/2014/main" val="203419522"/>
                  </a:ext>
                </a:extLst>
              </a:tr>
              <a:tr h="193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Over five years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360 hours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Supervised practice:  </a:t>
                      </a:r>
                      <a:endParaRPr lang="en-GB" sz="1100" b="1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of 120 hours 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Formal learning:  </a:t>
                      </a:r>
                      <a:endParaRPr lang="en-GB" sz="1100" b="1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Minimum of 80 hours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Informal learning</a:t>
                      </a: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Remaining balance of hours</a:t>
                      </a: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4" marR="47494" marT="0" marB="0"/>
                </a:tc>
                <a:extLst>
                  <a:ext uri="{0D108BD9-81ED-4DB2-BD59-A6C34878D82A}">
                    <a16:rowId xmlns:a16="http://schemas.microsoft.com/office/drawing/2014/main" val="422387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04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How we’ll apply return to practice requirements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B68BC-BC1A-55EE-45DC-0EB30FD1178E}"/>
              </a:ext>
            </a:extLst>
          </p:cNvPr>
          <p:cNvSpPr txBox="1"/>
          <p:nvPr/>
        </p:nvSpPr>
        <p:spPr>
          <a:xfrm>
            <a:off x="344643" y="1861657"/>
            <a:ext cx="8111297" cy="3406677"/>
          </a:xfrm>
          <a:prstGeom prst="rect">
            <a:avLst/>
          </a:prstGeom>
        </p:spPr>
        <p:txBody>
          <a:bodyPr lIns="68580" tIns="34290" rIns="68580" bIns="34290" rtlCol="0" anchor="t">
            <a:normAutofit fontScale="92500"/>
          </a:bodyPr>
          <a:lstStyle/>
          <a:p>
            <a:pPr marL="214313" indent="-214313">
              <a:spcBef>
                <a:spcPct val="20000"/>
              </a:spcBef>
              <a:buFont typeface="Arial"/>
              <a:buChar char="•"/>
            </a:pPr>
            <a:r>
              <a:rPr lang="en-US" sz="2000">
                <a:latin typeface="Verdana"/>
              </a:rPr>
              <a:t>If a social worker meets the return to practice requirements when they apply for registration, we will register them without a condition. </a:t>
            </a:r>
            <a:endParaRPr lang="en-GB" sz="2000">
              <a:latin typeface="Verdana"/>
            </a:endParaRPr>
          </a:p>
          <a:p>
            <a:pPr marL="214313" indent="-214313">
              <a:spcBef>
                <a:spcPct val="20000"/>
              </a:spcBef>
              <a:buFont typeface="Arial"/>
              <a:buChar char="•"/>
            </a:pPr>
            <a:endParaRPr lang="en-GB" sz="2000">
              <a:latin typeface="Verdana"/>
            </a:endParaRPr>
          </a:p>
          <a:p>
            <a:pPr marL="214313" indent="-214313">
              <a:spcBef>
                <a:spcPct val="20000"/>
              </a:spcBef>
              <a:buFont typeface="Arial"/>
              <a:buChar char="•"/>
            </a:pPr>
            <a:r>
              <a:rPr lang="en-GB" sz="2000">
                <a:latin typeface="Verdana"/>
              </a:rPr>
              <a:t>Returning social workers who do not meet the full requirements at application stage will be registered with a condition to meet the requirements within six months of re-registration.</a:t>
            </a:r>
            <a:endParaRPr lang="en-GB" sz="2000">
              <a:latin typeface="Verdana"/>
              <a:ea typeface="Verdana"/>
            </a:endParaRPr>
          </a:p>
          <a:p>
            <a:pPr marL="214313" indent="-214313">
              <a:spcBef>
                <a:spcPct val="20000"/>
              </a:spcBef>
              <a:buFont typeface="Arial"/>
              <a:buChar char="•"/>
            </a:pPr>
            <a:endParaRPr lang="en-GB" sz="2000">
              <a:latin typeface="Verdana"/>
              <a:ea typeface="Verdana"/>
            </a:endParaRPr>
          </a:p>
          <a:p>
            <a:pPr marL="214313" indent="-214313">
              <a:spcBef>
                <a:spcPct val="20000"/>
              </a:spcBef>
              <a:buFont typeface="Arial"/>
              <a:buChar char="•"/>
            </a:pPr>
            <a:r>
              <a:rPr lang="en-GB" sz="2000">
                <a:latin typeface="Verdana"/>
              </a:rPr>
              <a:t>Any learning presented as evidence towards the requirements must have been completed within the previous 12 months. </a:t>
            </a:r>
          </a:p>
          <a:p>
            <a:pPr marL="214313" indent="-214313">
              <a:spcBef>
                <a:spcPct val="20000"/>
              </a:spcBef>
              <a:buFont typeface="Arial"/>
              <a:buChar char="•"/>
            </a:pPr>
            <a:endParaRPr lang="en-GB" sz="200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99553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018" y="558392"/>
            <a:ext cx="8096745" cy="701731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Verdana"/>
              </a:rPr>
              <a:t>Key dates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8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Key dates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38B2E0-77B3-A63E-A884-C97A3CB53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63597"/>
              </p:ext>
            </p:extLst>
          </p:nvPr>
        </p:nvGraphicFramePr>
        <p:xfrm>
          <a:off x="740228" y="1306286"/>
          <a:ext cx="7424057" cy="37802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55409">
                  <a:extLst>
                    <a:ext uri="{9D8B030D-6E8A-4147-A177-3AD203B41FA5}">
                      <a16:colId xmlns:a16="http://schemas.microsoft.com/office/drawing/2014/main" val="3808193361"/>
                    </a:ext>
                  </a:extLst>
                </a:gridCol>
                <a:gridCol w="5168648">
                  <a:extLst>
                    <a:ext uri="{9D8B030D-6E8A-4147-A177-3AD203B41FA5}">
                      <a16:colId xmlns:a16="http://schemas.microsoft.com/office/drawing/2014/main" val="2994316383"/>
                    </a:ext>
                  </a:extLst>
                </a:gridCol>
              </a:tblGrid>
              <a:tr h="420027">
                <a:tc>
                  <a:txBody>
                    <a:bodyPr/>
                    <a:lstStyle/>
                    <a:p>
                      <a:r>
                        <a:rPr lang="en-GB"/>
                        <a:t>10 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Last date to submit registration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17299"/>
                  </a:ext>
                </a:extLst>
              </a:tr>
              <a:tr h="420027">
                <a:tc>
                  <a:txBody>
                    <a:bodyPr/>
                    <a:lstStyle/>
                    <a:p>
                      <a:r>
                        <a:rPr lang="en-GB"/>
                        <a:t>1 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New Codes of Practice come into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6252"/>
                  </a:ext>
                </a:extLst>
              </a:tr>
              <a:tr h="735048">
                <a:tc>
                  <a:txBody>
                    <a:bodyPr/>
                    <a:lstStyle/>
                    <a:p>
                      <a:r>
                        <a:rPr lang="en-GB"/>
                        <a:t>1 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Last date for workers and employers to tell us about changes to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719419"/>
                  </a:ext>
                </a:extLst>
              </a:tr>
              <a:tr h="735048">
                <a:tc>
                  <a:txBody>
                    <a:bodyPr/>
                    <a:lstStyle/>
                    <a:p>
                      <a:r>
                        <a:rPr lang="en-GB"/>
                        <a:t>*29 May to 2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All SSSC systems will be unavailable including our phoneline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896833"/>
                  </a:ext>
                </a:extLst>
              </a:tr>
              <a:tr h="420027">
                <a:tc>
                  <a:txBody>
                    <a:bodyPr/>
                    <a:lstStyle/>
                    <a:p>
                      <a:r>
                        <a:rPr lang="en-GB"/>
                        <a:t> 3 June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All changes come into effect**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09881"/>
                  </a:ext>
                </a:extLst>
              </a:tr>
              <a:tr h="1050068">
                <a:tc>
                  <a:txBody>
                    <a:bodyPr/>
                    <a:lstStyle/>
                    <a:p>
                      <a:r>
                        <a:rPr lang="en-GB"/>
                        <a:t>1 June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Reducing the timescale to gain a qualification from five to three years for workers in adult services who we register with a qualification condition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94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F7D1DB-A295-B6AF-AEAC-EA9F5E45F70E}"/>
              </a:ext>
            </a:extLst>
          </p:cNvPr>
          <p:cNvSpPr txBox="1"/>
          <p:nvPr/>
        </p:nvSpPr>
        <p:spPr>
          <a:xfrm>
            <a:off x="828305" y="5486400"/>
            <a:ext cx="751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*systems unavailable date to be confirmed</a:t>
            </a:r>
          </a:p>
          <a:p>
            <a:r>
              <a:rPr lang="en-GB"/>
              <a:t>**delay to qualification timescale changes for adult social care until June 2025</a:t>
            </a:r>
          </a:p>
        </p:txBody>
      </p:sp>
    </p:spTree>
    <p:extLst>
      <p:ext uri="{BB962C8B-B14F-4D97-AF65-F5344CB8AC3E}">
        <p14:creationId xmlns:p14="http://schemas.microsoft.com/office/powerpoint/2010/main" val="1907486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A4AA-021C-E246-B92B-FB8BECBB8AC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7294" y="3133534"/>
            <a:ext cx="289461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9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en-US" sz="3600" b="1" baseline="0">
                <a:solidFill>
                  <a:srgbClr val="009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</a:t>
            </a:r>
            <a:endParaRPr lang="en-US" sz="3600" b="1">
              <a:solidFill>
                <a:srgbClr val="009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760A-28AE-ECE3-5BF1-2D9710E49A5C}"/>
              </a:ext>
            </a:extLst>
          </p:cNvPr>
          <p:cNvSpPr txBox="1"/>
          <p:nvPr/>
        </p:nvSpPr>
        <p:spPr>
          <a:xfrm>
            <a:off x="1067294" y="4431295"/>
            <a:ext cx="9144000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0345 60 30 891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 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sssc.uk.com</a:t>
            </a:r>
            <a:endParaRPr lang="en-GB" dirty="0">
              <a:solidFill>
                <a:srgbClr val="0042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enquiries@sssc.uk.com</a:t>
            </a:r>
            <a:endParaRPr lang="en-GB" dirty="0">
              <a:solidFill>
                <a:srgbClr val="0042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@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thesssc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Twitter @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SSSCnews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YouTube @</a:t>
            </a:r>
            <a:r>
              <a:rPr lang="en-GB" dirty="0">
                <a:solidFill>
                  <a:srgbClr val="0042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sssctv</a:t>
            </a:r>
            <a:endParaRPr lang="en-GB" dirty="0">
              <a:solidFill>
                <a:srgbClr val="0042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0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GB" sz="2200" b="1">
                <a:solidFill>
                  <a:srgbClr val="00908E"/>
                </a:solidFill>
                <a:latin typeface="Verdana" pitchFamily="34" charset="0"/>
                <a:ea typeface="+mj-ea"/>
                <a:cs typeface="+mj-cs"/>
              </a:rPr>
              <a:t>Four new Register parts replace current 23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F101A5-9DC7-4EB0-CF0B-7E97D3B1F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2029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7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New levels of job role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5F2625-93CE-7034-2FBC-DCF9FA9A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52164"/>
              </p:ext>
            </p:extLst>
          </p:nvPr>
        </p:nvGraphicFramePr>
        <p:xfrm>
          <a:off x="341415" y="1673225"/>
          <a:ext cx="867876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10">
                  <a:extLst>
                    <a:ext uri="{9D8B030D-6E8A-4147-A177-3AD203B41FA5}">
                      <a16:colId xmlns:a16="http://schemas.microsoft.com/office/drawing/2014/main" val="32370864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25649702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77410637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100199969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4805904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7048965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918987284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53736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Non-care 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Residential childcare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School care accommodation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 care of children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homes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at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Housing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Adult day 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6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 workers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2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Supervisor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Supervisor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Supervisor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Supervisor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Supervisor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009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9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Inspectorate inspectors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Practitioner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Practitioner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Practitioner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Practitioner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Practitioner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Practitioner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009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7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Support worker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Support worker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Support worker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Support worker</a:t>
                      </a:r>
                    </a:p>
                  </a:txBody>
                  <a:tcPr>
                    <a:solidFill>
                      <a:srgbClr val="00908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rgbClr val="009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4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25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769441"/>
          </a:xfrm>
        </p:spPr>
        <p:txBody>
          <a:bodyPr/>
          <a:lstStyle/>
          <a:p>
            <a:r>
              <a:rPr lang="en-US"/>
              <a:t>What these changes mean for workers and employers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3C1B450-8E96-783A-BB1E-D658B7DB2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423355"/>
              </p:ext>
            </p:extLst>
          </p:nvPr>
        </p:nvGraphicFramePr>
        <p:xfrm>
          <a:off x="1554480" y="1381990"/>
          <a:ext cx="6565392" cy="520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284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532127"/>
            <a:ext cx="8096745" cy="1311128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Timescales for registration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7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2F9F-5921-1D49-AD94-B48A8D6A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15" y="493800"/>
            <a:ext cx="8137567" cy="430887"/>
          </a:xfrm>
        </p:spPr>
        <p:txBody>
          <a:bodyPr/>
          <a:lstStyle/>
          <a:p>
            <a:r>
              <a:rPr lang="en-US"/>
              <a:t>Timescales for registration</a:t>
            </a:r>
            <a:endParaRPr lang="en-GB" sz="2200" b="1">
              <a:solidFill>
                <a:srgbClr val="00908E"/>
              </a:solidFill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C56844A-B7F0-6F0D-EC66-EE06629C8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619346"/>
              </p:ext>
            </p:extLst>
          </p:nvPr>
        </p:nvGraphicFramePr>
        <p:xfrm>
          <a:off x="612648" y="1124871"/>
          <a:ext cx="7507224" cy="535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93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9B018-71EF-624A-8AFD-08CC31E8E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754" y="431883"/>
            <a:ext cx="8096745" cy="1920526"/>
          </a:xfrm>
        </p:spPr>
        <p:txBody>
          <a:bodyPr/>
          <a:lstStyle/>
          <a:p>
            <a:r>
              <a:rPr lang="en-US" sz="4400" b="1">
                <a:solidFill>
                  <a:srgbClr val="FFFFFF"/>
                </a:solidFill>
                <a:latin typeface="Verdana"/>
                <a:cs typeface="Verdana"/>
              </a:rPr>
              <a:t>Continuous registration and the annual declaration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9993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s,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3 08 01 SSSC PowerPoint - Teal 2023" id="{7CF6FB7A-9259-4891-AB05-76D09F742C80}" vid="{5F1A59A1-490A-4776-85C1-96FA297CB23B}"/>
    </a:ext>
  </a:extLst>
</a:theme>
</file>

<file path=ppt/theme/theme2.xml><?xml version="1.0" encoding="utf-8"?>
<a:theme xmlns:a="http://schemas.openxmlformats.org/drawingml/2006/main" name="Chapter slides 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08 01 SSSC PowerPoint - Teal 2023" id="{7CF6FB7A-9259-4891-AB05-76D09F742C80}" vid="{DAAE9F40-4959-4467-9220-E74D0FFD2C21}"/>
    </a:ext>
  </a:extLst>
</a:theme>
</file>

<file path=ppt/theme/theme3.xml><?xml version="1.0" encoding="utf-8"?>
<a:theme xmlns:a="http://schemas.openxmlformats.org/drawingml/2006/main" name="Back 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08 01 SSSC PowerPoint - Teal 2023" id="{7CF6FB7A-9259-4891-AB05-76D09F742C80}" vid="{CA8A1117-54A6-4B2E-85B1-EE68534DA071}"/>
    </a:ext>
  </a:extLst>
</a:theme>
</file>

<file path=ppt/theme/theme4.xml><?xml version="1.0" encoding="utf-8"?>
<a:theme xmlns:a="http://schemas.openxmlformats.org/drawingml/2006/main" name="Presentation front cover/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08 01 SSSC PowerPoint - Teal 2023" id="{7CF6FB7A-9259-4891-AB05-76D09F742C80}" vid="{3E558F27-58C3-44E2-90B3-3DB8852B0C0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bcc762-93b5-45a2-97ca-9717681c1108">
      <Terms xmlns="http://schemas.microsoft.com/office/infopath/2007/PartnerControls"/>
    </lcf76f155ced4ddcb4097134ff3c332f>
    <TaxCatchAll xmlns="218b97f0-d019-48ec-aee3-45630e752a10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78293995EF47BDBD08768A29B760" ma:contentTypeVersion="18" ma:contentTypeDescription="Create a new document." ma:contentTypeScope="" ma:versionID="c7295fac6fbb63bd0af75b345552ab03">
  <xsd:schema xmlns:xsd="http://www.w3.org/2001/XMLSchema" xmlns:xs="http://www.w3.org/2001/XMLSchema" xmlns:p="http://schemas.microsoft.com/office/2006/metadata/properties" xmlns:ns2="30bcc762-93b5-45a2-97ca-9717681c1108" xmlns:ns3="218b97f0-d019-48ec-aee3-45630e752a10" targetNamespace="http://schemas.microsoft.com/office/2006/metadata/properties" ma:root="true" ma:fieldsID="dc3750a655ccd3095e5170ba4f804976" ns2:_="" ns3:_="">
    <xsd:import namespace="30bcc762-93b5-45a2-97ca-9717681c1108"/>
    <xsd:import namespace="218b97f0-d019-48ec-aee3-45630e752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cc762-93b5-45a2-97ca-9717681c11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fea98-77a9-428d-98be-56a37a587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b97f0-d019-48ec-aee3-45630e752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6cf077-c538-4819-be27-a926340d4469}" ma:internalName="TaxCatchAll" ma:showField="CatchAllData" ma:web="218b97f0-d019-48ec-aee3-45630e752a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E647BE-6F9A-4857-BCD4-1DB0FBFE27D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218b97f0-d019-48ec-aee3-45630e752a10"/>
    <ds:schemaRef ds:uri="30bcc762-93b5-45a2-97ca-9717681c110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44A66B5-0DC1-4DD0-AD3A-092B31D34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1248D-0D74-4C69-852C-5408FB405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cc762-93b5-45a2-97ca-9717681c1108"/>
    <ds:schemaRef ds:uri="218b97f0-d019-48ec-aee3-45630e752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03 15 Presentation for FPP events</Template>
  <TotalTime>0</TotalTime>
  <Words>1405</Words>
  <Application>Microsoft Office PowerPoint</Application>
  <PresentationFormat>On-screen Show (4:3)</PresentationFormat>
  <Paragraphs>260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Body slides, white</vt:lpstr>
      <vt:lpstr>Chapter slides dark blue</vt:lpstr>
      <vt:lpstr>Back cover slide</vt:lpstr>
      <vt:lpstr>Presentation front cover/title</vt:lpstr>
      <vt:lpstr>Registration is changing</vt:lpstr>
      <vt:lpstr>What’s changing?</vt:lpstr>
      <vt:lpstr>Structure of the Register</vt:lpstr>
      <vt:lpstr>Four new Register parts replace current 23</vt:lpstr>
      <vt:lpstr>New levels of job role</vt:lpstr>
      <vt:lpstr>What these changes mean for workers and employers</vt:lpstr>
      <vt:lpstr>Timescales for registration</vt:lpstr>
      <vt:lpstr>Timescales for registration</vt:lpstr>
      <vt:lpstr>Continuous registration and the annual declaration</vt:lpstr>
      <vt:lpstr>Continuous registration and the annual declaration</vt:lpstr>
      <vt:lpstr>Public Register search</vt:lpstr>
      <vt:lpstr>Public Register search</vt:lpstr>
      <vt:lpstr>Changes to our Codes, qualification and continuous professional learning (CPL) requirements </vt:lpstr>
      <vt:lpstr>Codes of Practice</vt:lpstr>
      <vt:lpstr>Codes of Practice for Workers and Employers  Effective from 1 May 2024</vt:lpstr>
      <vt:lpstr>What’s changed in the Codes?</vt:lpstr>
      <vt:lpstr>More flexible qualifications</vt:lpstr>
      <vt:lpstr>More flexible qualifications</vt:lpstr>
      <vt:lpstr>Qualification timescales</vt:lpstr>
      <vt:lpstr>Qualification timescales</vt:lpstr>
      <vt:lpstr>New CPL requirements</vt:lpstr>
      <vt:lpstr>New continuous professional learning (CPL) requirements</vt:lpstr>
      <vt:lpstr>Five CPL principles</vt:lpstr>
      <vt:lpstr>What’s in the new CPL?</vt:lpstr>
      <vt:lpstr>Seven core learning elements</vt:lpstr>
      <vt:lpstr>Eight core learning elements for social workers and Care Inspectorate inspectors</vt:lpstr>
      <vt:lpstr>New CPL website</vt:lpstr>
      <vt:lpstr>Return to practice requirements for  social workers</vt:lpstr>
      <vt:lpstr>What’s required</vt:lpstr>
      <vt:lpstr>A tiered approach</vt:lpstr>
      <vt:lpstr>How we’ll apply return to practice requirements</vt:lpstr>
      <vt:lpstr>Key dates</vt:lpstr>
      <vt:lpstr>Key dates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is changing</dc:title>
  <dc:creator>Laura Lamb</dc:creator>
  <cp:lastModifiedBy>Lorraine Wakefield</cp:lastModifiedBy>
  <cp:revision>3</cp:revision>
  <dcterms:created xsi:type="dcterms:W3CDTF">2024-03-18T10:16:54Z</dcterms:created>
  <dcterms:modified xsi:type="dcterms:W3CDTF">2024-03-28T10:21:43Z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0x0101000E8478293995EF47BDBD08768A29B760</vt:lpwstr>
  </property>
  <property fmtid="{D5CDD505-2E9C-101B-9397-08002B2CF9AE}" pid="3" name="MediaServiceImageTags">
    <vt:lpwstr/>
  </property>
</Properties>
</file>